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handoutMasterIdLst>
    <p:handoutMasterId r:id="rId41"/>
  </p:handoutMasterIdLst>
  <p:sldIdLst>
    <p:sldId id="260" r:id="rId4"/>
    <p:sldId id="261" r:id="rId5"/>
    <p:sldId id="339" r:id="rId6"/>
    <p:sldId id="262" r:id="rId7"/>
    <p:sldId id="263" r:id="rId8"/>
    <p:sldId id="264" r:id="rId9"/>
    <p:sldId id="265" r:id="rId10"/>
    <p:sldId id="266" r:id="rId11"/>
    <p:sldId id="256" r:id="rId12"/>
    <p:sldId id="257" r:id="rId13"/>
    <p:sldId id="258" r:id="rId14"/>
    <p:sldId id="259" r:id="rId15"/>
    <p:sldId id="347" r:id="rId16"/>
    <p:sldId id="348" r:id="rId17"/>
    <p:sldId id="349" r:id="rId18"/>
    <p:sldId id="350" r:id="rId19"/>
    <p:sldId id="351" r:id="rId20"/>
    <p:sldId id="316" r:id="rId21"/>
    <p:sldId id="338" r:id="rId22"/>
    <p:sldId id="317" r:id="rId23"/>
    <p:sldId id="330" r:id="rId24"/>
    <p:sldId id="332" r:id="rId25"/>
    <p:sldId id="325" r:id="rId26"/>
    <p:sldId id="326" r:id="rId27"/>
    <p:sldId id="327" r:id="rId28"/>
    <p:sldId id="328" r:id="rId29"/>
    <p:sldId id="329" r:id="rId30"/>
    <p:sldId id="340" r:id="rId31"/>
    <p:sldId id="341" r:id="rId32"/>
    <p:sldId id="342" r:id="rId33"/>
    <p:sldId id="343" r:id="rId34"/>
    <p:sldId id="344" r:id="rId35"/>
    <p:sldId id="345" r:id="rId36"/>
    <p:sldId id="346" r:id="rId37"/>
    <p:sldId id="337" r:id="rId38"/>
    <p:sldId id="334" r:id="rId39"/>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Boer" initials="AB" lastIdx="8" clrIdx="0">
    <p:extLst>
      <p:ext uri="{19B8F6BF-5375-455C-9EA6-DF929625EA0E}">
        <p15:presenceInfo xmlns:p15="http://schemas.microsoft.com/office/powerpoint/2012/main" userId="S-1-5-21-3155345856-3307655016-212666934-563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6" autoAdjust="0"/>
    <p:restoredTop sz="94660"/>
  </p:normalViewPr>
  <p:slideViewPr>
    <p:cSldViewPr snapToGrid="0">
      <p:cViewPr varScale="1">
        <p:scale>
          <a:sx n="72" d="100"/>
          <a:sy n="72" d="100"/>
        </p:scale>
        <p:origin x="9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13T22:36:28.187" idx="1">
    <p:pos x="10" y="10"/>
    <p:text>ik zou meer de nadruk leggen dat t gaat om onderzoek naar de levensvatbaarheid van de eigen onderneming en in mindere mate om de uitwerking van het product</p:text>
    <p:extLst>
      <p:ext uri="{C676402C-5697-4E1C-873F-D02D1690AC5C}">
        <p15:threadingInfo xmlns:p15="http://schemas.microsoft.com/office/powerpoint/2012/main" timeZoneBias="-120"/>
      </p:ext>
    </p:extLst>
  </p:cm>
  <p:cm authorId="1" dt="2019-05-13T22:37:27.332" idx="3">
    <p:pos x="282" y="282"/>
    <p:text>voorkennis student toevoegen ( idealiter MC en MO )</p:text>
    <p:extLst>
      <p:ext uri="{C676402C-5697-4E1C-873F-D02D1690AC5C}">
        <p15:threadingInfo xmlns:p15="http://schemas.microsoft.com/office/powerpoint/2012/main" timeZoneBias="-120"/>
      </p:ext>
    </p:extLst>
  </p:cm>
  <p:cm authorId="1" dt="2019-05-13T22:40:09.074" idx="6">
    <p:pos x="282" y="418"/>
    <p:text>kan ook later, zie sheet 3</p:text>
    <p:extLst>
      <p:ext uri="{C676402C-5697-4E1C-873F-D02D1690AC5C}">
        <p15:threadingInfo xmlns:p15="http://schemas.microsoft.com/office/powerpoint/2012/main" timeZoneBias="-12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13T22:40:44.692" idx="7">
    <p:pos x="10" y="10"/>
    <p:text>toevoegen eventueel: op te leveren producten</p:text>
    <p:extLst>
      <p:ext uri="{C676402C-5697-4E1C-873F-D02D1690AC5C}">
        <p15:threadingInfo xmlns:p15="http://schemas.microsoft.com/office/powerpoint/2012/main" timeZoneBias="-120"/>
      </p:ext>
    </p:extLst>
  </p:cm>
  <p:cm authorId="1" dt="2019-05-13T22:40:55.520" idx="8">
    <p:pos x="10" y="146"/>
    <p:text>Onderzoeksverslag (5 sprints (desk en field))  	- 50% 
Lean canvas en MVP					- 15%
Marketing(communicatie) plan			- 15%
Eindpitch</p:text>
    <p:extLst>
      <p:ext uri="{C676402C-5697-4E1C-873F-D02D1690AC5C}">
        <p15:threadingInfo xmlns:p15="http://schemas.microsoft.com/office/powerpoint/2012/main" timeZoneBias="-120">
          <p15:parentCm authorId="1" idx="7"/>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5-13T22:39:20.349" idx="4">
    <p:pos x="10" y="10"/>
    <p:text>Eisen afstudeervoorstel</p:text>
    <p:extLst>
      <p:ext uri="{C676402C-5697-4E1C-873F-D02D1690AC5C}">
        <p15:threadingInfo xmlns:p15="http://schemas.microsoft.com/office/powerpoint/2012/main" timeZoneBias="-120"/>
      </p:ext>
    </p:extLst>
  </p:cm>
  <p:cm authorId="1" dt="2019-05-13T22:39:40.145" idx="5">
    <p:pos x="10" y="146"/>
    <p:text>Student moet de ambitie hebben om met haar of zijn eigen onderneming in haar of zijn levensonderhoud te voorzien 
Het moet gaan om een mediaproduct
Zelfstandigheid en proactiviteit is vereist.
Kennis van verschillende methodieken als Lean Startup, Lean Canvas Model en Design Thinking zijn nodig
Onderzoek gaat over levensvatbaarheid/marktkansen eigen onderneming.</p:text>
    <p:extLst>
      <p:ext uri="{C676402C-5697-4E1C-873F-D02D1690AC5C}">
        <p15:threadingInfo xmlns:p15="http://schemas.microsoft.com/office/powerpoint/2012/main" timeZoneBias="-120">
          <p15:parentCm authorId="1" idx="4"/>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90B2FA7A-80C3-40A1-9A9F-46A5713BB55B}" type="datetimeFigureOut">
              <a:rPr lang="nl-NL" smtClean="0"/>
              <a:t>1-11-2019</a:t>
            </a:fld>
            <a:endParaRPr lang="nl-NL"/>
          </a:p>
        </p:txBody>
      </p:sp>
      <p:sp>
        <p:nvSpPr>
          <p:cNvPr id="4" name="Footer Placeholder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589EA5FA-4BBD-4F70-BF9B-560C7D2CDB3C}" type="slidenum">
              <a:rPr lang="nl-NL" smtClean="0"/>
              <a:t>‹nr.›</a:t>
            </a:fld>
            <a:endParaRPr lang="nl-NL"/>
          </a:p>
        </p:txBody>
      </p:sp>
    </p:spTree>
    <p:extLst>
      <p:ext uri="{BB962C8B-B14F-4D97-AF65-F5344CB8AC3E}">
        <p14:creationId xmlns:p14="http://schemas.microsoft.com/office/powerpoint/2010/main" val="114269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FECAE314-60A0-4737-A588-BB3A2C344CF7}" type="datetimeFigureOut">
              <a:rPr lang="en-US" smtClean="0"/>
              <a:t>11/1/2019</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B3829877-8885-40FE-BA68-63011D784664}" type="slidenum">
              <a:rPr lang="en-US" smtClean="0"/>
              <a:t>‹nr.›</a:t>
            </a:fld>
            <a:endParaRPr lang="en-US"/>
          </a:p>
        </p:txBody>
      </p:sp>
    </p:spTree>
    <p:extLst>
      <p:ext uri="{BB962C8B-B14F-4D97-AF65-F5344CB8AC3E}">
        <p14:creationId xmlns:p14="http://schemas.microsoft.com/office/powerpoint/2010/main" val="25346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29877-8885-40FE-BA68-63011D7846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62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29877-8885-40FE-BA68-63011D7846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51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29877-8885-40FE-BA68-63011D7846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87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29877-8885-40FE-BA68-63011D7846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90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829877-8885-40FE-BA68-63011D784664}" type="slidenum">
              <a:rPr lang="en-US" smtClean="0"/>
              <a:t>9</a:t>
            </a:fld>
            <a:endParaRPr lang="en-US"/>
          </a:p>
        </p:txBody>
      </p:sp>
    </p:spTree>
    <p:extLst>
      <p:ext uri="{BB962C8B-B14F-4D97-AF65-F5344CB8AC3E}">
        <p14:creationId xmlns:p14="http://schemas.microsoft.com/office/powerpoint/2010/main" val="126780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829877-8885-40FE-BA68-63011D784664}" type="slidenum">
              <a:rPr lang="en-US" smtClean="0"/>
              <a:t>10</a:t>
            </a:fld>
            <a:endParaRPr lang="en-US"/>
          </a:p>
        </p:txBody>
      </p:sp>
    </p:spTree>
    <p:extLst>
      <p:ext uri="{BB962C8B-B14F-4D97-AF65-F5344CB8AC3E}">
        <p14:creationId xmlns:p14="http://schemas.microsoft.com/office/powerpoint/2010/main" val="26291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829877-8885-40FE-BA68-63011D784664}" type="slidenum">
              <a:rPr lang="en-US" smtClean="0"/>
              <a:t>11</a:t>
            </a:fld>
            <a:endParaRPr lang="en-US"/>
          </a:p>
        </p:txBody>
      </p:sp>
    </p:spTree>
    <p:extLst>
      <p:ext uri="{BB962C8B-B14F-4D97-AF65-F5344CB8AC3E}">
        <p14:creationId xmlns:p14="http://schemas.microsoft.com/office/powerpoint/2010/main" val="59509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829877-8885-40FE-BA68-63011D784664}" type="slidenum">
              <a:rPr lang="en-US" smtClean="0"/>
              <a:t>12</a:t>
            </a:fld>
            <a:endParaRPr lang="en-US"/>
          </a:p>
        </p:txBody>
      </p:sp>
    </p:spTree>
    <p:extLst>
      <p:ext uri="{BB962C8B-B14F-4D97-AF65-F5344CB8AC3E}">
        <p14:creationId xmlns:p14="http://schemas.microsoft.com/office/powerpoint/2010/main" val="57464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Workshop </a:t>
            </a:r>
            <a:r>
              <a:rPr lang="en-US" dirty="0" err="1"/>
              <a:t>voor</a:t>
            </a:r>
            <a:r>
              <a:rPr lang="en-US" dirty="0"/>
              <a:t> </a:t>
            </a:r>
            <a:r>
              <a:rPr lang="en-US" dirty="0" err="1"/>
              <a:t>slb</a:t>
            </a:r>
            <a:r>
              <a:rPr lang="en-US" dirty="0"/>
              <a:t>’ </a:t>
            </a:r>
            <a:r>
              <a:rPr lang="en-US" dirty="0" err="1"/>
              <a:t>ers</a:t>
            </a:r>
            <a:r>
              <a:rPr lang="en-US"/>
              <a:t> MIC/CB/CO</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ECED9-063D-4D77-9FEF-9347F9BC2F3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49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ECED9-063D-4D77-9FEF-9347F9BC2F3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25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Student moet de ambitie hebben om met haar of zijn eigen onderneming in haar of zijn levensonderhoud te voorzien </a:t>
            </a:r>
          </a:p>
          <a:p>
            <a:r>
              <a:rPr lang="nl-NL" dirty="0"/>
              <a:t>Het moet gaan om een mediaproduct</a:t>
            </a:r>
          </a:p>
          <a:p>
            <a:r>
              <a:rPr lang="nl-NL" dirty="0"/>
              <a:t>Zelfstandigheid en </a:t>
            </a:r>
            <a:r>
              <a:rPr lang="nl-NL" dirty="0" err="1"/>
              <a:t>proactiviteit</a:t>
            </a:r>
            <a:r>
              <a:rPr lang="nl-NL" dirty="0"/>
              <a:t> is vereist.</a:t>
            </a:r>
          </a:p>
          <a:p>
            <a:r>
              <a:rPr lang="nl-NL" dirty="0"/>
              <a:t>Kennis van verschillende methodieken als </a:t>
            </a:r>
            <a:r>
              <a:rPr lang="nl-NL" dirty="0" err="1"/>
              <a:t>Lean</a:t>
            </a:r>
            <a:r>
              <a:rPr lang="nl-NL" dirty="0"/>
              <a:t> Startup, </a:t>
            </a:r>
            <a:r>
              <a:rPr lang="nl-NL" dirty="0" err="1"/>
              <a:t>Lean</a:t>
            </a:r>
            <a:r>
              <a:rPr lang="nl-NL" dirty="0"/>
              <a:t> Canvas Model en Design Thinking zijn nodig</a:t>
            </a:r>
          </a:p>
          <a:p>
            <a:r>
              <a:rPr lang="nl-NL" dirty="0"/>
              <a:t>Onderzoek gaat over levensvatbaarheid/marktkansen eigen onderneming.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29877-8885-40FE-BA68-63011D7846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5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B14F8-E056-43D4-8975-283ADE7F50F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ED605D06-FE34-4B29-A8B4-8D4B53120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0D214C35-BEB0-41D0-8A68-269E67C7374C}"/>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5" name="Tijdelijke aanduiding voor voettekst 4">
            <a:extLst>
              <a:ext uri="{FF2B5EF4-FFF2-40B4-BE49-F238E27FC236}">
                <a16:creationId xmlns:a16="http://schemas.microsoft.com/office/drawing/2014/main" id="{2E078296-9651-499D-AE8A-74E6B05C61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A64D8BF-9B34-4AD6-B02F-36510B178171}"/>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249319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A18FC-8A0D-4334-BE8F-798BB67F319E}"/>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79004A7A-8A3D-42D0-9E30-4F1F2AACEA2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DAF0B4D-1414-4449-89A0-07F3AD202E0C}"/>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5" name="Tijdelijke aanduiding voor voettekst 4">
            <a:extLst>
              <a:ext uri="{FF2B5EF4-FFF2-40B4-BE49-F238E27FC236}">
                <a16:creationId xmlns:a16="http://schemas.microsoft.com/office/drawing/2014/main" id="{D35C6FD4-59AD-409F-A814-CA4703E8EE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3A0465-5D6B-4AB3-ADC0-3E3356EB1BDF}"/>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306801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3E0E317-1091-4F03-83A1-D4F1A6FFD652}"/>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4F28F3A4-9CC1-4091-AF23-6448EC13DA9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8A7CC33-F1AE-465D-89A8-8055199148AB}"/>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5" name="Tijdelijke aanduiding voor voettekst 4">
            <a:extLst>
              <a:ext uri="{FF2B5EF4-FFF2-40B4-BE49-F238E27FC236}">
                <a16:creationId xmlns:a16="http://schemas.microsoft.com/office/drawing/2014/main" id="{0C443301-3770-4E0D-B0DA-6238F7BA26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0CB7A6-A0BB-4A4F-83BC-89C68D7721D7}"/>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125783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46C8E02-EC16-D643-97B3-88009E7E9172}" type="datetimeFigureOut">
              <a:rPr lang="nl-NL" smtClean="0"/>
              <a:t>1-11-2019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299721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A46C8E02-EC16-D643-97B3-88009E7E9172}" type="datetimeFigureOut">
              <a:rPr lang="nl-NL" smtClean="0"/>
              <a:t>1-11-2019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76445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A46C8E02-EC16-D643-97B3-88009E7E9172}" type="datetimeFigureOut">
              <a:rPr lang="nl-NL" smtClean="0"/>
              <a:t>1-11-2019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348897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A46C8E02-EC16-D643-97B3-88009E7E9172}" type="datetimeFigureOut">
              <a:rPr lang="nl-NL" smtClean="0"/>
              <a:t>1-11-2019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101512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A46C8E02-EC16-D643-97B3-88009E7E9172}" type="datetimeFigureOut">
              <a:rPr lang="nl-NL" smtClean="0"/>
              <a:t>1-11-2019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2386583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46C8E02-EC16-D643-97B3-88009E7E9172}" type="datetimeFigureOut">
              <a:rPr lang="nl-NL" smtClean="0"/>
              <a:t>1-11-2019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2061365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C8E02-EC16-D643-97B3-88009E7E9172}" type="datetimeFigureOut">
              <a:rPr lang="nl-NL" smtClean="0"/>
              <a:t>1-11-2019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3685902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A46C8E02-EC16-D643-97B3-88009E7E9172}" type="datetimeFigureOut">
              <a:rPr lang="nl-NL" smtClean="0"/>
              <a:t>1-11-2019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129960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9730C-9EA4-4458-9BA9-DA982CC35EB3}"/>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FF06E7C8-8C20-4F7C-A759-056B0456065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5978A0-7703-4A28-A9CC-B97B177A77C3}"/>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5" name="Tijdelijke aanduiding voor voettekst 4">
            <a:extLst>
              <a:ext uri="{FF2B5EF4-FFF2-40B4-BE49-F238E27FC236}">
                <a16:creationId xmlns:a16="http://schemas.microsoft.com/office/drawing/2014/main" id="{E1DD89B0-09ED-423E-9B98-B93B7795220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257B02-C285-4933-A381-46AEE8F07AE8}"/>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3619352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A46C8E02-EC16-D643-97B3-88009E7E9172}" type="datetimeFigureOut">
              <a:rPr lang="nl-NL" smtClean="0"/>
              <a:t>1-11-2019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1170504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A46C8E02-EC16-D643-97B3-88009E7E9172}" type="datetimeFigureOut">
              <a:rPr lang="nl-NL" smtClean="0"/>
              <a:t>1-11-2019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1384292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A46C8E02-EC16-D643-97B3-88009E7E9172}" type="datetimeFigureOut">
              <a:rPr lang="nl-NL" smtClean="0"/>
              <a:t>1-11-2019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F941F5-DD5E-454D-9DB7-DA62AD7A1B49}" type="slidenum">
              <a:rPr lang="nl-NL" smtClean="0"/>
              <a:t>‹nr.›</a:t>
            </a:fld>
            <a:endParaRPr lang="nl-NL"/>
          </a:p>
        </p:txBody>
      </p:sp>
    </p:spTree>
    <p:extLst>
      <p:ext uri="{BB962C8B-B14F-4D97-AF65-F5344CB8AC3E}">
        <p14:creationId xmlns:p14="http://schemas.microsoft.com/office/powerpoint/2010/main" val="3923167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Intro Title">
    <p:spTree>
      <p:nvGrpSpPr>
        <p:cNvPr id="1" name=""/>
        <p:cNvGrpSpPr/>
        <p:nvPr/>
      </p:nvGrpSpPr>
      <p:grpSpPr>
        <a:xfrm>
          <a:off x="0" y="0"/>
          <a:ext cx="0" cy="0"/>
          <a:chOff x="0" y="0"/>
          <a:chExt cx="0" cy="0"/>
        </a:xfrm>
      </p:grpSpPr>
      <p:pic>
        <p:nvPicPr>
          <p:cNvPr id="5" name="Picture 4" hidden="1"/>
          <p:cNvPicPr>
            <a:picLocks noChangeAspect="1"/>
          </p:cNvPicPr>
          <p:nvPr userDrawn="1"/>
        </p:nvPicPr>
        <p:blipFill>
          <a:blip r:embed="rId2"/>
          <a:stretch>
            <a:fillRect/>
          </a:stretch>
        </p:blipFill>
        <p:spPr>
          <a:xfrm>
            <a:off x="0" y="0"/>
            <a:ext cx="3819525" cy="6981825"/>
          </a:xfrm>
          <a:prstGeom prst="rect">
            <a:avLst/>
          </a:prstGeom>
        </p:spPr>
      </p:pic>
      <p:pic>
        <p:nvPicPr>
          <p:cNvPr id="7" name="Val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1484" y="1064307"/>
            <a:ext cx="4311316" cy="6747687"/>
          </a:xfrm>
          <a:prstGeom prst="rect">
            <a:avLst/>
          </a:prstGeom>
        </p:spPr>
      </p:pic>
      <p:sp>
        <p:nvSpPr>
          <p:cNvPr id="2" name="Title 1"/>
          <p:cNvSpPr>
            <a:spLocks noGrp="1"/>
          </p:cNvSpPr>
          <p:nvPr>
            <p:ph type="ctrTitle" hasCustomPrompt="1"/>
          </p:nvPr>
        </p:nvSpPr>
        <p:spPr>
          <a:xfrm>
            <a:off x="174171" y="1930400"/>
            <a:ext cx="8740989" cy="638630"/>
          </a:xfrm>
        </p:spPr>
        <p:txBody>
          <a:bodyPr anchor="t">
            <a:normAutofit/>
          </a:bodyPr>
          <a:lstStyle>
            <a:lvl1pPr algn="l">
              <a:defRPr sz="3200">
                <a:solidFill>
                  <a:srgbClr val="B48B6A"/>
                </a:solidFill>
              </a:defRPr>
            </a:lvl1pPr>
          </a:lstStyle>
          <a:p>
            <a:r>
              <a:rPr lang="en-US"/>
              <a:t>Click To Edit Title</a:t>
            </a:r>
            <a:endParaRPr lang="en-US" dirty="0"/>
          </a:p>
        </p:txBody>
      </p:sp>
      <p:sp>
        <p:nvSpPr>
          <p:cNvPr id="3" name="Subtitle 2"/>
          <p:cNvSpPr>
            <a:spLocks noGrp="1"/>
          </p:cNvSpPr>
          <p:nvPr>
            <p:ph type="subTitle" idx="1"/>
          </p:nvPr>
        </p:nvSpPr>
        <p:spPr>
          <a:xfrm>
            <a:off x="174171" y="2627086"/>
            <a:ext cx="8740989" cy="338030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CreatingTomorrow"/>
          <p:cNvPicPr>
            <a:picLocks noChangeAspect="1"/>
          </p:cNvPicPr>
          <p:nvPr userDrawn="1"/>
        </p:nvPicPr>
        <p:blipFill>
          <a:blip r:embed="rId4">
            <a:clrChange>
              <a:clrFrom>
                <a:srgbClr val="FFFFFF"/>
              </a:clrFrom>
              <a:clrTo>
                <a:srgbClr val="FFFFFF">
                  <a:alpha val="0"/>
                </a:srgbClr>
              </a:clrTo>
            </a:clrChange>
          </a:blip>
          <a:stretch>
            <a:fillRect/>
          </a:stretch>
        </p:blipFill>
        <p:spPr>
          <a:xfrm>
            <a:off x="320226" y="6274174"/>
            <a:ext cx="2070553" cy="216778"/>
          </a:xfrm>
          <a:prstGeom prst="rect">
            <a:avLst/>
          </a:prstGeom>
        </p:spPr>
      </p:pic>
    </p:spTree>
    <p:extLst>
      <p:ext uri="{BB962C8B-B14F-4D97-AF65-F5344CB8AC3E}">
        <p14:creationId xmlns:p14="http://schemas.microsoft.com/office/powerpoint/2010/main" val="847595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 background">
    <p:bg>
      <p:bgPr>
        <a:gradFill flip="none" rotWithShape="1">
          <a:gsLst>
            <a:gs pos="0">
              <a:schemeClr val="accent3"/>
            </a:gs>
            <a:gs pos="0">
              <a:schemeClr val="accent3"/>
            </a:gs>
            <a:gs pos="100000">
              <a:schemeClr val="bg1"/>
            </a:gs>
          </a:gsLst>
          <a:lin ang="10800000" scaled="1"/>
          <a:tileRect/>
        </a:gradFill>
        <a:effectLst/>
      </p:bgPr>
    </p:bg>
    <p:spTree>
      <p:nvGrpSpPr>
        <p:cNvPr id="1" name=""/>
        <p:cNvGrpSpPr/>
        <p:nvPr/>
      </p:nvGrpSpPr>
      <p:grpSpPr>
        <a:xfrm>
          <a:off x="0" y="0"/>
          <a:ext cx="0" cy="0"/>
          <a:chOff x="0" y="0"/>
          <a:chExt cx="0" cy="0"/>
        </a:xfrm>
      </p:grpSpPr>
      <p:pic>
        <p:nvPicPr>
          <p:cNvPr id="5" name="Picture 4" hidden="1"/>
          <p:cNvPicPr>
            <a:picLocks noChangeAspect="1"/>
          </p:cNvPicPr>
          <p:nvPr userDrawn="1"/>
        </p:nvPicPr>
        <p:blipFill>
          <a:blip r:embed="rId2"/>
          <a:stretch>
            <a:fillRect/>
          </a:stretch>
        </p:blipFill>
        <p:spPr>
          <a:xfrm>
            <a:off x="0" y="0"/>
            <a:ext cx="3819525" cy="6981825"/>
          </a:xfrm>
          <a:prstGeom prst="rect">
            <a:avLst/>
          </a:prstGeom>
        </p:spPr>
      </p:pic>
      <p:pic>
        <p:nvPicPr>
          <p:cNvPr id="7" name="Valk"/>
          <p:cNvPicPr>
            <a:picLocks noChangeAspect="1"/>
          </p:cNvPicPr>
          <p:nvPr userDrawn="1"/>
        </p:nvPicPr>
        <p:blipFill rotWithShape="1">
          <a:blip r:embed="rId3">
            <a:extLst>
              <a:ext uri="{28A0092B-C50C-407E-A947-70E740481C1C}">
                <a14:useLocalDpi xmlns:a14="http://schemas.microsoft.com/office/drawing/2010/main" val="0"/>
              </a:ext>
            </a:extLst>
          </a:blip>
          <a:srcRect r="30699" b="14017"/>
          <a:stretch/>
        </p:blipFill>
        <p:spPr>
          <a:xfrm>
            <a:off x="9201484" y="1064307"/>
            <a:ext cx="2987795" cy="5801857"/>
          </a:xfrm>
          <a:prstGeom prst="rect">
            <a:avLst/>
          </a:prstGeom>
        </p:spPr>
      </p:pic>
      <p:sp>
        <p:nvSpPr>
          <p:cNvPr id="2" name="Title 1"/>
          <p:cNvSpPr>
            <a:spLocks noGrp="1"/>
          </p:cNvSpPr>
          <p:nvPr>
            <p:ph type="ctrTitle" hasCustomPrompt="1"/>
          </p:nvPr>
        </p:nvSpPr>
        <p:spPr>
          <a:xfrm>
            <a:off x="174171" y="1930400"/>
            <a:ext cx="8740989" cy="638630"/>
          </a:xfrm>
        </p:spPr>
        <p:txBody>
          <a:bodyPr anchor="t">
            <a:normAutofit/>
          </a:bodyPr>
          <a:lstStyle>
            <a:lvl1pPr algn="l">
              <a:defRPr sz="3200">
                <a:solidFill>
                  <a:srgbClr val="B48B6A"/>
                </a:solidFill>
              </a:defRPr>
            </a:lvl1pPr>
          </a:lstStyle>
          <a:p>
            <a:r>
              <a:rPr lang="en-US"/>
              <a:t>Click To Edit Title</a:t>
            </a:r>
            <a:endParaRPr lang="en-US" dirty="0"/>
          </a:p>
        </p:txBody>
      </p:sp>
      <p:sp>
        <p:nvSpPr>
          <p:cNvPr id="3" name="Subtitle 2"/>
          <p:cNvSpPr>
            <a:spLocks noGrp="1"/>
          </p:cNvSpPr>
          <p:nvPr>
            <p:ph type="subTitle" idx="1"/>
          </p:nvPr>
        </p:nvSpPr>
        <p:spPr>
          <a:xfrm>
            <a:off x="174171" y="2627086"/>
            <a:ext cx="8740989" cy="338030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CreatingTomorrow"/>
          <p:cNvPicPr>
            <a:picLocks noChangeAspect="1"/>
          </p:cNvPicPr>
          <p:nvPr userDrawn="1"/>
        </p:nvPicPr>
        <p:blipFill>
          <a:blip r:embed="rId4">
            <a:clrChange>
              <a:clrFrom>
                <a:srgbClr val="FFFFFF"/>
              </a:clrFrom>
              <a:clrTo>
                <a:srgbClr val="FFFFFF">
                  <a:alpha val="0"/>
                </a:srgbClr>
              </a:clrTo>
            </a:clrChange>
          </a:blip>
          <a:stretch>
            <a:fillRect/>
          </a:stretch>
        </p:blipFill>
        <p:spPr>
          <a:xfrm>
            <a:off x="320226" y="6274174"/>
            <a:ext cx="2070553" cy="216778"/>
          </a:xfrm>
          <a:prstGeom prst="rect">
            <a:avLst/>
          </a:prstGeom>
        </p:spPr>
      </p:pic>
    </p:spTree>
    <p:extLst>
      <p:ext uri="{BB962C8B-B14F-4D97-AF65-F5344CB8AC3E}">
        <p14:creationId xmlns:p14="http://schemas.microsoft.com/office/powerpoint/2010/main" val="2791019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MIC_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3421" y="5196062"/>
            <a:ext cx="979222" cy="1495838"/>
          </a:xfrm>
          <a:prstGeom prst="rect">
            <a:avLst/>
          </a:prstGeom>
        </p:spPr>
      </p:pic>
      <p:sp>
        <p:nvSpPr>
          <p:cNvPr id="13" name="Title 1"/>
          <p:cNvSpPr>
            <a:spLocks noGrp="1"/>
          </p:cNvSpPr>
          <p:nvPr>
            <p:ph type="title" hasCustomPrompt="1"/>
          </p:nvPr>
        </p:nvSpPr>
        <p:spPr/>
        <p:txBody>
          <a:bodyPr/>
          <a:lstStyle/>
          <a:p>
            <a:r>
              <a:rPr lang="en-US"/>
              <a:t>Click To Edit Title</a:t>
            </a:r>
            <a:endParaRPr lang="en-US" dirty="0"/>
          </a:p>
        </p:txBody>
      </p:sp>
      <p:sp>
        <p:nvSpPr>
          <p:cNvPr id="3" name="Content Placeholder 2"/>
          <p:cNvSpPr>
            <a:spLocks noGrp="1"/>
          </p:cNvSpPr>
          <p:nvPr>
            <p:ph idx="1"/>
          </p:nvPr>
        </p:nvSpPr>
        <p:spPr>
          <a:xfrm>
            <a:off x="276226" y="2743200"/>
            <a:ext cx="10515600"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4139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graphic">
    <p:spTree>
      <p:nvGrpSpPr>
        <p:cNvPr id="1" name=""/>
        <p:cNvGrpSpPr/>
        <p:nvPr/>
      </p:nvGrpSpPr>
      <p:grpSpPr>
        <a:xfrm>
          <a:off x="0" y="0"/>
          <a:ext cx="0" cy="0"/>
          <a:chOff x="0" y="0"/>
          <a:chExt cx="0" cy="0"/>
        </a:xfrm>
      </p:grpSpPr>
      <p:pic>
        <p:nvPicPr>
          <p:cNvPr id="7" name="MIC_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4942" y="2363570"/>
            <a:ext cx="2758635" cy="4214030"/>
          </a:xfrm>
          <a:prstGeom prst="rect">
            <a:avLst/>
          </a:prstGeom>
        </p:spPr>
      </p:pic>
      <p:sp>
        <p:nvSpPr>
          <p:cNvPr id="2" name="Title 1"/>
          <p:cNvSpPr>
            <a:spLocks noGrp="1"/>
          </p:cNvSpPr>
          <p:nvPr>
            <p:ph type="title" hasCustomPrompt="1"/>
          </p:nvPr>
        </p:nvSpPr>
        <p:spPr>
          <a:xfrm>
            <a:off x="276225" y="1889760"/>
            <a:ext cx="8537575" cy="792480"/>
          </a:xfrm>
        </p:spPr>
        <p:txBody>
          <a:bodyPr anchor="t">
            <a:normAutofit/>
          </a:bodyPr>
          <a:lstStyle>
            <a:lvl1pPr>
              <a:defRPr sz="2400"/>
            </a:lvl1pPr>
          </a:lstStyle>
          <a:p>
            <a:r>
              <a:rPr lang="en-US"/>
              <a:t>Click To Edit Title</a:t>
            </a:r>
            <a:endParaRPr lang="en-US" dirty="0"/>
          </a:p>
        </p:txBody>
      </p:sp>
      <p:sp>
        <p:nvSpPr>
          <p:cNvPr id="3" name="Content Placeholder 2"/>
          <p:cNvSpPr>
            <a:spLocks noGrp="1"/>
          </p:cNvSpPr>
          <p:nvPr>
            <p:ph idx="1"/>
          </p:nvPr>
        </p:nvSpPr>
        <p:spPr>
          <a:xfrm>
            <a:off x="276226" y="2743200"/>
            <a:ext cx="8537574" cy="3433763"/>
          </a:xfrm>
        </p:spPr>
        <p:txBody>
          <a:bodyPr>
            <a:normAutofit/>
          </a:bodyPr>
          <a:lstStyle>
            <a:lvl1pPr marL="122238" indent="-122238">
              <a:defRPr sz="1600"/>
            </a:lvl1pPr>
            <a:lvl2pPr marL="587375" indent="-130175">
              <a:defRPr sz="1400"/>
            </a:lvl2pPr>
            <a:lvl3pPr marL="1036638" indent="-122238">
              <a:defRPr sz="1200"/>
            </a:lvl3pPr>
            <a:lvl4pPr marL="0" indent="0">
              <a:spcBef>
                <a:spcPts val="1200"/>
              </a:spcBef>
              <a:buFont typeface="Arial" panose="020B0604020202020204" pitchFamily="34" charset="0"/>
              <a:buChar char=" "/>
              <a:defRPr sz="1600" cap="all" baseline="0">
                <a:solidFill>
                  <a:schemeClr val="tx1"/>
                </a:solidFill>
              </a:defRPr>
            </a:lvl4pPr>
            <a:lvl5pPr marL="122238" indent="-122238">
              <a:defRPr lang="en-US" sz="1600" kern="1200" dirty="0">
                <a:solidFill>
                  <a:schemeClr val="accent4"/>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4350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6224" y="1623317"/>
            <a:ext cx="10250009" cy="905571"/>
          </a:xfrm>
        </p:spPr>
        <p:txBody>
          <a:bodyPr/>
          <a:lstStyle/>
          <a:p>
            <a:r>
              <a:rPr lang="en-US"/>
              <a:t>Click To Edit Title</a:t>
            </a:r>
            <a:endParaRPr lang="en-US" dirty="0"/>
          </a:p>
        </p:txBody>
      </p:sp>
      <p:sp>
        <p:nvSpPr>
          <p:cNvPr id="4" name="Content Placeholder 3"/>
          <p:cNvSpPr>
            <a:spLocks noGrp="1"/>
          </p:cNvSpPr>
          <p:nvPr>
            <p:ph sz="quarter" idx="10"/>
          </p:nvPr>
        </p:nvSpPr>
        <p:spPr>
          <a:xfrm>
            <a:off x="347663" y="2674938"/>
            <a:ext cx="5040000" cy="3573462"/>
          </a:xfrm>
        </p:spPr>
        <p:txBody>
          <a:bodyPr/>
          <a:lstStyle>
            <a:lvl4pPr marL="285750" indent="-285750">
              <a:defRPr lang="en-US" sz="1600" kern="1200" cap="all" baseline="0" smtClean="0">
                <a:solidFill>
                  <a:schemeClr val="tx1"/>
                </a:solidFill>
                <a:latin typeface="Arial" panose="020B0604020202020204" pitchFamily="34" charset="0"/>
                <a:ea typeface="+mn-ea"/>
                <a:cs typeface="Arial" panose="020B0604020202020204" pitchFamily="34" charset="0"/>
              </a:defRPr>
            </a:lvl4pPr>
            <a:lvl5pPr marL="285750" indent="-285750">
              <a:defRPr lang="en-US" sz="1600" kern="1200" dirty="0">
                <a:solidFill>
                  <a:schemeClr val="accent3"/>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1"/>
          </p:nvPr>
        </p:nvSpPr>
        <p:spPr>
          <a:xfrm>
            <a:off x="5672139" y="2684463"/>
            <a:ext cx="5040000" cy="3581400"/>
          </a:xfrm>
        </p:spPr>
        <p:txBody>
          <a:bodyPr/>
          <a:lstStyle>
            <a:lvl4pPr marL="285750" indent="-285750">
              <a:defRPr lang="en-US" sz="1600" kern="1200" cap="all" baseline="0" dirty="0" smtClean="0">
                <a:solidFill>
                  <a:schemeClr val="tx1"/>
                </a:solidFill>
                <a:latin typeface="Arial" panose="020B0604020202020204" pitchFamily="34" charset="0"/>
                <a:ea typeface="+mn-ea"/>
                <a:cs typeface="Arial" panose="020B0604020202020204" pitchFamily="34" charset="0"/>
              </a:defRPr>
            </a:lvl4pPr>
            <a:lvl5pPr marL="285750" indent="-285750">
              <a:defRPr lang="en-US" sz="1600" kern="1200" dirty="0">
                <a:solidFill>
                  <a:schemeClr val="accent3"/>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MIC_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3421" y="5196062"/>
            <a:ext cx="979222" cy="1495838"/>
          </a:xfrm>
          <a:prstGeom prst="rect">
            <a:avLst/>
          </a:prstGeom>
        </p:spPr>
      </p:pic>
    </p:spTree>
    <p:extLst>
      <p:ext uri="{BB962C8B-B14F-4D97-AF65-F5344CB8AC3E}">
        <p14:creationId xmlns:p14="http://schemas.microsoft.com/office/powerpoint/2010/main" val="77972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a:solidFill>
                  <a:srgbClr val="DC9547"/>
                </a:solidFill>
              </a:rPr>
              <a:pPr/>
              <a:t>11/1/2019</a:t>
            </a:fld>
            <a:endParaRPr lang="en-US">
              <a:solidFill>
                <a:srgbClr val="DC9547"/>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srgbClr val="DC9547"/>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a:solidFill>
                  <a:srgbClr val="DC9547"/>
                </a:solidFill>
              </a:rPr>
              <a:pPr/>
              <a:t>‹nr.›</a:t>
            </a:fld>
            <a:endParaRPr lang="en-US">
              <a:solidFill>
                <a:srgbClr val="DC9547"/>
              </a:solidFill>
            </a:endParaRPr>
          </a:p>
        </p:txBody>
      </p:sp>
      <p:sp>
        <p:nvSpPr>
          <p:cNvPr id="6" name="Title 5"/>
          <p:cNvSpPr>
            <a:spLocks noGrp="1"/>
          </p:cNvSpPr>
          <p:nvPr>
            <p:ph type="title" hasCustomPrompt="1"/>
          </p:nvPr>
        </p:nvSpPr>
        <p:spPr/>
        <p:txBody>
          <a:bodyPr/>
          <a:lstStyle/>
          <a:p>
            <a:r>
              <a:rPr lang="en-US"/>
              <a:t>Click To Edit Title</a:t>
            </a:r>
            <a:endParaRPr lang="en-US" dirty="0"/>
          </a:p>
        </p:txBody>
      </p:sp>
    </p:spTree>
    <p:extLst>
      <p:ext uri="{BB962C8B-B14F-4D97-AF65-F5344CB8AC3E}">
        <p14:creationId xmlns:p14="http://schemas.microsoft.com/office/powerpoint/2010/main" val="3864439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a:solidFill>
                  <a:srgbClr val="DC9547"/>
                </a:solidFill>
              </a:rPr>
              <a:pPr/>
              <a:t>11/1/2019</a:t>
            </a:fld>
            <a:endParaRPr lang="en-US">
              <a:solidFill>
                <a:srgbClr val="DC9547"/>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srgbClr val="DC9547"/>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a:solidFill>
                  <a:srgbClr val="DC9547"/>
                </a:solidFill>
              </a:rPr>
              <a:pPr/>
              <a:t>‹nr.›</a:t>
            </a:fld>
            <a:endParaRPr lang="en-US">
              <a:solidFill>
                <a:srgbClr val="DC9547"/>
              </a:solidFill>
            </a:endParaRPr>
          </a:p>
        </p:txBody>
      </p:sp>
    </p:spTree>
    <p:extLst>
      <p:ext uri="{BB962C8B-B14F-4D97-AF65-F5344CB8AC3E}">
        <p14:creationId xmlns:p14="http://schemas.microsoft.com/office/powerpoint/2010/main" val="267652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7BAFE-176A-4417-8325-A9E2CB7E88DE}"/>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6A0C6D50-3AD3-4F6F-AE32-F706D83BA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723FB0E-0DAA-4BA9-B1E9-F52D72CD40AB}"/>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5" name="Tijdelijke aanduiding voor voettekst 4">
            <a:extLst>
              <a:ext uri="{FF2B5EF4-FFF2-40B4-BE49-F238E27FC236}">
                <a16:creationId xmlns:a16="http://schemas.microsoft.com/office/drawing/2014/main" id="{3EB3AD21-E16D-4481-8752-50736E1663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9C9D31-570B-44D7-90E5-678D52F67DEE}"/>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1511648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8120" y="2705100"/>
            <a:ext cx="4573905" cy="3163888"/>
          </a:xfrm>
        </p:spPr>
        <p:txBody>
          <a:bodyPr/>
          <a:lstStyle>
            <a:lvl1pPr marL="130175" indent="-130175">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a:solidFill>
                  <a:srgbClr val="DC9547"/>
                </a:solidFill>
              </a:rPr>
              <a:pPr/>
              <a:t>11/1/2019</a:t>
            </a:fld>
            <a:endParaRPr lang="en-US">
              <a:solidFill>
                <a:srgbClr val="DC9547"/>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srgbClr val="DC9547"/>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a:solidFill>
                  <a:srgbClr val="DC9547"/>
                </a:solidFill>
              </a:rPr>
              <a:pPr/>
              <a:t>‹nr.›</a:t>
            </a:fld>
            <a:endParaRPr lang="en-US">
              <a:solidFill>
                <a:srgbClr val="DC9547"/>
              </a:solidFill>
            </a:endParaRPr>
          </a:p>
        </p:txBody>
      </p:sp>
      <p:sp>
        <p:nvSpPr>
          <p:cNvPr id="9" name="Title 8"/>
          <p:cNvSpPr>
            <a:spLocks noGrp="1"/>
          </p:cNvSpPr>
          <p:nvPr>
            <p:ph type="title" hasCustomPrompt="1"/>
          </p:nvPr>
        </p:nvSpPr>
        <p:spPr>
          <a:xfrm>
            <a:off x="198120" y="1571946"/>
            <a:ext cx="4573905" cy="1096642"/>
          </a:xfrm>
        </p:spPr>
        <p:txBody>
          <a:bodyPr>
            <a:normAutofit/>
          </a:bodyPr>
          <a:lstStyle>
            <a:lvl1pPr>
              <a:defRPr sz="2400"/>
            </a:lvl1pPr>
          </a:lstStyle>
          <a:p>
            <a:r>
              <a:rPr lang="en-US"/>
              <a:t>Click To Edit Title</a:t>
            </a:r>
            <a:endParaRPr lang="en-US" dirty="0"/>
          </a:p>
        </p:txBody>
      </p:sp>
      <p:sp>
        <p:nvSpPr>
          <p:cNvPr id="11" name="Picture Placeholder 10"/>
          <p:cNvSpPr>
            <a:spLocks noGrp="1"/>
          </p:cNvSpPr>
          <p:nvPr>
            <p:ph type="pic" sz="quarter" idx="13"/>
          </p:nvPr>
        </p:nvSpPr>
        <p:spPr>
          <a:xfrm>
            <a:off x="6339155" y="0"/>
            <a:ext cx="5852845" cy="687857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9998 w 10000"/>
              <a:gd name="connsiteY3" fmla="*/ 10000 h 10000"/>
              <a:gd name="connsiteX4" fmla="*/ 0 w 10000"/>
              <a:gd name="connsiteY4" fmla="*/ 10000 h 10000"/>
              <a:gd name="connsiteX0" fmla="*/ 0 w 9226"/>
              <a:gd name="connsiteY0" fmla="*/ 10030 h 10030"/>
              <a:gd name="connsiteX1" fmla="*/ 1226 w 9226"/>
              <a:gd name="connsiteY1" fmla="*/ 0 h 10030"/>
              <a:gd name="connsiteX2" fmla="*/ 9226 w 9226"/>
              <a:gd name="connsiteY2" fmla="*/ 0 h 10030"/>
              <a:gd name="connsiteX3" fmla="*/ 9224 w 9226"/>
              <a:gd name="connsiteY3" fmla="*/ 10000 h 10030"/>
              <a:gd name="connsiteX4" fmla="*/ 0 w 9226"/>
              <a:gd name="connsiteY4" fmla="*/ 10030 h 10030"/>
              <a:gd name="connsiteX0" fmla="*/ 0 w 9980"/>
              <a:gd name="connsiteY0" fmla="*/ 10000 h 10000"/>
              <a:gd name="connsiteX1" fmla="*/ 1309 w 9980"/>
              <a:gd name="connsiteY1" fmla="*/ 0 h 10000"/>
              <a:gd name="connsiteX2" fmla="*/ 9980 w 9980"/>
              <a:gd name="connsiteY2" fmla="*/ 0 h 10000"/>
              <a:gd name="connsiteX3" fmla="*/ 9978 w 9980"/>
              <a:gd name="connsiteY3" fmla="*/ 9970 h 10000"/>
              <a:gd name="connsiteX4" fmla="*/ 0 w 998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 h="10000">
                <a:moveTo>
                  <a:pt x="0" y="10000"/>
                </a:moveTo>
                <a:lnTo>
                  <a:pt x="1309" y="0"/>
                </a:lnTo>
                <a:lnTo>
                  <a:pt x="9980" y="0"/>
                </a:lnTo>
                <a:cubicBezTo>
                  <a:pt x="9979" y="3323"/>
                  <a:pt x="9979" y="6647"/>
                  <a:pt x="9978" y="9970"/>
                </a:cubicBezTo>
                <a:lnTo>
                  <a:pt x="0" y="10000"/>
                </a:lnTo>
                <a:close/>
              </a:path>
            </a:pathLst>
          </a:custGeom>
        </p:spPr>
        <p:txBody>
          <a:bodyPr/>
          <a:lstStyle/>
          <a:p>
            <a:r>
              <a:rPr lang="en-US"/>
              <a:t>Click icon to add picture</a:t>
            </a:r>
          </a:p>
        </p:txBody>
      </p:sp>
    </p:spTree>
    <p:extLst>
      <p:ext uri="{BB962C8B-B14F-4D97-AF65-F5344CB8AC3E}">
        <p14:creationId xmlns:p14="http://schemas.microsoft.com/office/powerpoint/2010/main" val="3714860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Log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999483"/>
            <a:ext cx="12192000" cy="585851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 w 10000"/>
              <a:gd name="connsiteY0" fmla="*/ 194 h 10000"/>
              <a:gd name="connsiteX1" fmla="*/ 10000 w 10000"/>
              <a:gd name="connsiteY1" fmla="*/ 0 h 10000"/>
              <a:gd name="connsiteX2" fmla="*/ 10000 w 10000"/>
              <a:gd name="connsiteY2" fmla="*/ 10000 h 10000"/>
              <a:gd name="connsiteX3" fmla="*/ 0 w 10000"/>
              <a:gd name="connsiteY3" fmla="*/ 10000 h 10000"/>
              <a:gd name="connsiteX4" fmla="*/ 8 w 10000"/>
              <a:gd name="connsiteY4" fmla="*/ 194 h 10000"/>
              <a:gd name="connsiteX0" fmla="*/ 8 w 10000"/>
              <a:gd name="connsiteY0" fmla="*/ 0 h 9806"/>
              <a:gd name="connsiteX1" fmla="*/ 10000 w 10000"/>
              <a:gd name="connsiteY1" fmla="*/ 597 h 9806"/>
              <a:gd name="connsiteX2" fmla="*/ 10000 w 10000"/>
              <a:gd name="connsiteY2" fmla="*/ 9806 h 9806"/>
              <a:gd name="connsiteX3" fmla="*/ 0 w 10000"/>
              <a:gd name="connsiteY3" fmla="*/ 9806 h 9806"/>
              <a:gd name="connsiteX4" fmla="*/ 8 w 10000"/>
              <a:gd name="connsiteY4" fmla="*/ 0 h 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06">
                <a:moveTo>
                  <a:pt x="8" y="0"/>
                </a:moveTo>
                <a:lnTo>
                  <a:pt x="10000" y="597"/>
                </a:lnTo>
                <a:lnTo>
                  <a:pt x="10000" y="9806"/>
                </a:lnTo>
                <a:lnTo>
                  <a:pt x="0" y="9806"/>
                </a:lnTo>
                <a:cubicBezTo>
                  <a:pt x="3" y="6537"/>
                  <a:pt x="5" y="3269"/>
                  <a:pt x="8" y="0"/>
                </a:cubicBez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a:solidFill>
                  <a:srgbClr val="DC9547"/>
                </a:solidFill>
              </a:rPr>
              <a:pPr/>
              <a:t>11/1/2019</a:t>
            </a:fld>
            <a:endParaRPr lang="en-US">
              <a:solidFill>
                <a:srgbClr val="DC9547"/>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srgbClr val="DC9547"/>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a:solidFill>
                  <a:srgbClr val="DC9547"/>
                </a:solidFill>
              </a:rPr>
              <a:pPr/>
              <a:t>‹nr.›</a:t>
            </a:fld>
            <a:endParaRPr lang="en-US">
              <a:solidFill>
                <a:srgbClr val="DC9547"/>
              </a:solidFill>
            </a:endParaRPr>
          </a:p>
        </p:txBody>
      </p:sp>
    </p:spTree>
    <p:extLst>
      <p:ext uri="{BB962C8B-B14F-4D97-AF65-F5344CB8AC3E}">
        <p14:creationId xmlns:p14="http://schemas.microsoft.com/office/powerpoint/2010/main" val="3502390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ole Picture">
    <p:spTree>
      <p:nvGrpSpPr>
        <p:cNvPr id="1" name=""/>
        <p:cNvGrpSpPr/>
        <p:nvPr/>
      </p:nvGrpSpPr>
      <p:grpSpPr>
        <a:xfrm>
          <a:off x="0" y="0"/>
          <a:ext cx="0" cy="0"/>
          <a:chOff x="0" y="0"/>
          <a:chExt cx="0" cy="0"/>
        </a:xfrm>
      </p:grpSpPr>
      <p:sp>
        <p:nvSpPr>
          <p:cNvPr id="3" name="Rectangle 2"/>
          <p:cNvSpPr/>
          <p:nvPr userDrawn="1"/>
        </p:nvSpPr>
        <p:spPr>
          <a:xfrm>
            <a:off x="203200" y="84667"/>
            <a:ext cx="29972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0" hasCustomPrompt="1"/>
          </p:nvPr>
        </p:nvSpPr>
        <p:spPr>
          <a:xfrm>
            <a:off x="0" y="0"/>
            <a:ext cx="12192000" cy="6858000"/>
          </a:xfrm>
        </p:spPr>
        <p:txBody>
          <a:bodyPr/>
          <a:lstStyle/>
          <a:p>
            <a:r>
              <a:rPr lang="nl-NL" dirty="0"/>
              <a:t>Step 1: Click icon </a:t>
            </a:r>
            <a:r>
              <a:rPr lang="nl-NL" dirty="0" err="1"/>
              <a:t>to</a:t>
            </a:r>
            <a:r>
              <a:rPr lang="nl-NL" dirty="0"/>
              <a:t> </a:t>
            </a:r>
            <a:r>
              <a:rPr lang="nl-NL" dirty="0" err="1"/>
              <a:t>add</a:t>
            </a:r>
            <a:r>
              <a:rPr lang="nl-NL" dirty="0"/>
              <a:t> picture</a:t>
            </a:r>
            <a:endParaRPr lang="en-US" dirty="0"/>
          </a:p>
        </p:txBody>
      </p:sp>
      <p:sp>
        <p:nvSpPr>
          <p:cNvPr id="7" name="Text Placeholder 6"/>
          <p:cNvSpPr>
            <a:spLocks noGrp="1"/>
          </p:cNvSpPr>
          <p:nvPr>
            <p:ph type="body" sz="quarter" idx="11" hasCustomPrompt="1"/>
          </p:nvPr>
        </p:nvSpPr>
        <p:spPr>
          <a:xfrm>
            <a:off x="677333" y="3834871"/>
            <a:ext cx="4826000" cy="2709862"/>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Step 2: 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4870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49169"/>
          <a:stretch/>
        </p:blipFill>
        <p:spPr>
          <a:xfrm>
            <a:off x="-1" y="838200"/>
            <a:ext cx="12192001" cy="6041571"/>
          </a:xfrm>
          <a:prstGeom prst="rect">
            <a:avLst/>
          </a:prstGeom>
        </p:spPr>
      </p:pic>
      <p:sp>
        <p:nvSpPr>
          <p:cNvPr id="3" name="Date Placeholder 2"/>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a:solidFill>
                  <a:srgbClr val="DC9547"/>
                </a:solidFill>
              </a:rPr>
              <a:pPr/>
              <a:t>11/1/2019</a:t>
            </a:fld>
            <a:endParaRPr lang="en-US">
              <a:solidFill>
                <a:srgbClr val="DC9547"/>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srgbClr val="DC9547"/>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a:solidFill>
                  <a:srgbClr val="DC9547"/>
                </a:solidFill>
              </a:rPr>
              <a:pPr/>
              <a:t>‹nr.›</a:t>
            </a:fld>
            <a:endParaRPr lang="en-US">
              <a:solidFill>
                <a:srgbClr val="DC9547"/>
              </a:solidFill>
            </a:endParaRPr>
          </a:p>
        </p:txBody>
      </p:sp>
      <p:sp>
        <p:nvSpPr>
          <p:cNvPr id="6" name="Title 5"/>
          <p:cNvSpPr>
            <a:spLocks noGrp="1"/>
          </p:cNvSpPr>
          <p:nvPr>
            <p:ph type="title" hasCustomPrompt="1"/>
          </p:nvPr>
        </p:nvSpPr>
        <p:spPr>
          <a:xfrm>
            <a:off x="276224" y="1623317"/>
            <a:ext cx="5693061" cy="424732"/>
          </a:xfrm>
          <a:solidFill>
            <a:schemeClr val="bg1"/>
          </a:solidFill>
        </p:spPr>
        <p:txBody>
          <a:bodyPr>
            <a:spAutoFit/>
          </a:bodyPr>
          <a:lstStyle>
            <a:lvl1pPr>
              <a:defRPr sz="2400"/>
            </a:lvl1pPr>
          </a:lstStyle>
          <a:p>
            <a:r>
              <a:rPr lang="en-US"/>
              <a:t>Click To Edit Title</a:t>
            </a:r>
            <a:endParaRPr lang="en-US" dirty="0"/>
          </a:p>
        </p:txBody>
      </p:sp>
    </p:spTree>
    <p:extLst>
      <p:ext uri="{BB962C8B-B14F-4D97-AF65-F5344CB8AC3E}">
        <p14:creationId xmlns:p14="http://schemas.microsoft.com/office/powerpoint/2010/main" val="1213693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6224" y="1623317"/>
            <a:ext cx="10250009" cy="905571"/>
          </a:xfrm>
        </p:spPr>
        <p:txBody>
          <a:bodyPr/>
          <a:lstStyle/>
          <a:p>
            <a:r>
              <a:rPr lang="en-US"/>
              <a:t>Click To Edit Title</a:t>
            </a:r>
            <a:endParaRPr lang="en-US" dirty="0"/>
          </a:p>
        </p:txBody>
      </p:sp>
      <p:sp>
        <p:nvSpPr>
          <p:cNvPr id="4" name="Content Placeholder 3"/>
          <p:cNvSpPr>
            <a:spLocks noGrp="1"/>
          </p:cNvSpPr>
          <p:nvPr>
            <p:ph sz="quarter" idx="10"/>
          </p:nvPr>
        </p:nvSpPr>
        <p:spPr>
          <a:xfrm>
            <a:off x="347663" y="2674938"/>
            <a:ext cx="5040000" cy="3573462"/>
          </a:xfrm>
        </p:spPr>
        <p:txBody>
          <a:bodyPr/>
          <a:lstStyle>
            <a:lvl4pPr marL="285750" indent="-285750">
              <a:defRPr lang="en-US" sz="1600" kern="1200" cap="all" baseline="0" smtClean="0">
                <a:solidFill>
                  <a:schemeClr val="tx1"/>
                </a:solidFill>
                <a:latin typeface="Arial" panose="020B0604020202020204" pitchFamily="34" charset="0"/>
                <a:ea typeface="+mn-ea"/>
                <a:cs typeface="Arial" panose="020B0604020202020204" pitchFamily="34" charset="0"/>
              </a:defRPr>
            </a:lvl4pPr>
            <a:lvl5pPr marL="285750" indent="-285750">
              <a:defRPr lang="en-US" sz="1600" kern="1200" dirty="0">
                <a:solidFill>
                  <a:schemeClr val="accent3"/>
                </a:solidFill>
                <a:latin typeface="Arial" panose="020B0604020202020204" pitchFamily="34" charset="0"/>
                <a:ea typeface="+mn-ea"/>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11"/>
          </p:nvPr>
        </p:nvSpPr>
        <p:spPr>
          <a:xfrm>
            <a:off x="5672139" y="2684463"/>
            <a:ext cx="5040000" cy="3581400"/>
          </a:xfrm>
        </p:spPr>
        <p:txBody>
          <a:bodyPr/>
          <a:lstStyle>
            <a:lvl4pPr marL="285750" indent="-285750">
              <a:defRPr lang="en-US" sz="1600" kern="1200" cap="all" baseline="0" dirty="0" smtClean="0">
                <a:solidFill>
                  <a:schemeClr val="tx1"/>
                </a:solidFill>
                <a:latin typeface="Arial" panose="020B0604020202020204" pitchFamily="34" charset="0"/>
                <a:ea typeface="+mn-ea"/>
                <a:cs typeface="Arial" panose="020B0604020202020204" pitchFamily="34" charset="0"/>
              </a:defRPr>
            </a:lvl4pPr>
            <a:lvl5pPr marL="285750" indent="-285750">
              <a:defRPr lang="en-US" sz="1600" kern="1200" dirty="0">
                <a:solidFill>
                  <a:schemeClr val="accent3"/>
                </a:solidFill>
                <a:latin typeface="Arial" panose="020B0604020202020204" pitchFamily="34" charset="0"/>
                <a:ea typeface="+mn-ea"/>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7" name="MIC_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3421" y="5196062"/>
            <a:ext cx="979222" cy="1495838"/>
          </a:xfrm>
          <a:prstGeom prst="rect">
            <a:avLst/>
          </a:prstGeom>
        </p:spPr>
      </p:pic>
    </p:spTree>
    <p:extLst>
      <p:ext uri="{BB962C8B-B14F-4D97-AF65-F5344CB8AC3E}">
        <p14:creationId xmlns:p14="http://schemas.microsoft.com/office/powerpoint/2010/main" val="355138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C886D-F560-44CA-BA6F-9239EF282661}"/>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85D0FCAF-AE81-47F8-AED3-B97CC7D2B4DB}"/>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2881FAE-95CC-4896-A0C3-81269DCD35DA}"/>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90939EB-6EC6-4726-9793-0B8800A60C8A}"/>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6" name="Tijdelijke aanduiding voor voettekst 5">
            <a:extLst>
              <a:ext uri="{FF2B5EF4-FFF2-40B4-BE49-F238E27FC236}">
                <a16:creationId xmlns:a16="http://schemas.microsoft.com/office/drawing/2014/main" id="{F3192131-1578-4AFC-9AC7-4F16573480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00AEC4-0B82-4777-BDC3-53ED989EDCF7}"/>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1341933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7DB8F-8C3C-45CD-B2B1-A96E46B61D2F}"/>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1D903579-B25B-4F62-9B47-655EDDCDE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E10E9853-4412-4101-A6A6-4356E2E6DEB5}"/>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C0C15B4-BEAE-4B51-9C78-21A3A388A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6DB04881-84AF-4072-9637-78974B1085BB}"/>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54013DC-DA9C-4F43-A24A-EB76A4395562}"/>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8" name="Tijdelijke aanduiding voor voettekst 7">
            <a:extLst>
              <a:ext uri="{FF2B5EF4-FFF2-40B4-BE49-F238E27FC236}">
                <a16:creationId xmlns:a16="http://schemas.microsoft.com/office/drawing/2014/main" id="{63BC3D05-0EBC-4C38-B72A-7875CDA09B7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3CF5186-C7ED-464B-991B-B3D0D428583B}"/>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318286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49F5F-F4A9-4470-BF8D-9AEDCC0FABAD}"/>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EFAD77C2-9A25-477C-A513-776BEC33368B}"/>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4" name="Tijdelijke aanduiding voor voettekst 3">
            <a:extLst>
              <a:ext uri="{FF2B5EF4-FFF2-40B4-BE49-F238E27FC236}">
                <a16:creationId xmlns:a16="http://schemas.microsoft.com/office/drawing/2014/main" id="{677346EE-4661-44CA-BCE3-C767AF072EF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FA5BA22-7073-420B-B19F-87507E6C686D}"/>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346016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B552AC3-91D2-4B8C-AD24-A610EFCC0470}"/>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3" name="Tijdelijke aanduiding voor voettekst 2">
            <a:extLst>
              <a:ext uri="{FF2B5EF4-FFF2-40B4-BE49-F238E27FC236}">
                <a16:creationId xmlns:a16="http://schemas.microsoft.com/office/drawing/2014/main" id="{68593664-CB93-4EFE-9683-D1569BD4E76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B743E1-3E1E-4303-B1B9-0312A84ECED8}"/>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202604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61FE3-AA79-4825-9050-D36B4C8B07C7}"/>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6D4C6A1A-6F79-4D07-9437-0AC40B8B51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CC2A5E6-B230-41F6-912F-DBBEC3C29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8453AA1-8FF2-42FC-AD73-2A89331AEF59}"/>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6" name="Tijdelijke aanduiding voor voettekst 5">
            <a:extLst>
              <a:ext uri="{FF2B5EF4-FFF2-40B4-BE49-F238E27FC236}">
                <a16:creationId xmlns:a16="http://schemas.microsoft.com/office/drawing/2014/main" id="{9B88A9A0-603C-4CCC-8975-928EB2152D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AFC2EFE-4D2A-40A2-A877-AB6DB943CF19}"/>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396559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39415-3FE2-4D18-BA36-3CBB0E6BBB82}"/>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25595F1F-2E92-4B08-956F-4667AC813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3CAB04A-AEC6-419A-B08F-578533388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11BAA30-EBCB-4CBE-AF46-683DCC33D096}"/>
              </a:ext>
            </a:extLst>
          </p:cNvPr>
          <p:cNvSpPr>
            <a:spLocks noGrp="1"/>
          </p:cNvSpPr>
          <p:nvPr>
            <p:ph type="dt" sz="half" idx="10"/>
          </p:nvPr>
        </p:nvSpPr>
        <p:spPr/>
        <p:txBody>
          <a:bodyPr/>
          <a:lstStyle/>
          <a:p>
            <a:fld id="{7C06DB24-5B00-46D3-AD75-BE14DB9468D8}" type="datetimeFigureOut">
              <a:rPr lang="nl-NL" smtClean="0"/>
              <a:t>1-11-2019</a:t>
            </a:fld>
            <a:endParaRPr lang="nl-NL"/>
          </a:p>
        </p:txBody>
      </p:sp>
      <p:sp>
        <p:nvSpPr>
          <p:cNvPr id="6" name="Tijdelijke aanduiding voor voettekst 5">
            <a:extLst>
              <a:ext uri="{FF2B5EF4-FFF2-40B4-BE49-F238E27FC236}">
                <a16:creationId xmlns:a16="http://schemas.microsoft.com/office/drawing/2014/main" id="{5050B767-6677-474A-87BA-247C48FBD7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E2E9FA-9B73-4782-82E5-D2B987825826}"/>
              </a:ext>
            </a:extLst>
          </p:cNvPr>
          <p:cNvSpPr>
            <a:spLocks noGrp="1"/>
          </p:cNvSpPr>
          <p:nvPr>
            <p:ph type="sldNum" sz="quarter" idx="12"/>
          </p:nvPr>
        </p:nvSpPr>
        <p:spPr/>
        <p:txBody>
          <a:bodyPr/>
          <a:lstStyle/>
          <a:p>
            <a:fld id="{FF8C581C-98DC-4561-954D-2CFDF07ACF38}" type="slidenum">
              <a:rPr lang="nl-NL" smtClean="0"/>
              <a:t>‹nr.›</a:t>
            </a:fld>
            <a:endParaRPr lang="nl-NL"/>
          </a:p>
        </p:txBody>
      </p:sp>
    </p:spTree>
    <p:extLst>
      <p:ext uri="{BB962C8B-B14F-4D97-AF65-F5344CB8AC3E}">
        <p14:creationId xmlns:p14="http://schemas.microsoft.com/office/powerpoint/2010/main" val="29636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D5F632-9202-4202-ACC4-5A88CB5C0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53039CBC-A503-4404-8132-9CA166BC0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51CFD4-C962-42CA-BE05-3B48F820B2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6DB24-5B00-46D3-AD75-BE14DB9468D8}" type="datetimeFigureOut">
              <a:rPr lang="nl-NL" smtClean="0"/>
              <a:t>1-11-2019</a:t>
            </a:fld>
            <a:endParaRPr lang="nl-NL"/>
          </a:p>
        </p:txBody>
      </p:sp>
      <p:sp>
        <p:nvSpPr>
          <p:cNvPr id="5" name="Tijdelijke aanduiding voor voettekst 4">
            <a:extLst>
              <a:ext uri="{FF2B5EF4-FFF2-40B4-BE49-F238E27FC236}">
                <a16:creationId xmlns:a16="http://schemas.microsoft.com/office/drawing/2014/main" id="{EFF725F2-EE07-4531-8869-2CDA558B8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A9D55A8-F3F3-4AFF-BBFF-4A7838293D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C581C-98DC-4561-954D-2CFDF07ACF38}" type="slidenum">
              <a:rPr lang="nl-NL" smtClean="0"/>
              <a:t>‹nr.›</a:t>
            </a:fld>
            <a:endParaRPr lang="nl-NL"/>
          </a:p>
        </p:txBody>
      </p:sp>
    </p:spTree>
    <p:extLst>
      <p:ext uri="{BB962C8B-B14F-4D97-AF65-F5344CB8AC3E}">
        <p14:creationId xmlns:p14="http://schemas.microsoft.com/office/powerpoint/2010/main" val="3089522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C8E02-EC16-D643-97B3-88009E7E9172}" type="datetimeFigureOut">
              <a:rPr lang="nl-NL" smtClean="0"/>
              <a:t>1-11-2019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941F5-DD5E-454D-9DB7-DA62AD7A1B49}" type="slidenum">
              <a:rPr lang="nl-NL" smtClean="0"/>
              <a:t>‹nr.›</a:t>
            </a:fld>
            <a:endParaRPr lang="nl-NL"/>
          </a:p>
        </p:txBody>
      </p:sp>
    </p:spTree>
    <p:extLst>
      <p:ext uri="{BB962C8B-B14F-4D97-AF65-F5344CB8AC3E}">
        <p14:creationId xmlns:p14="http://schemas.microsoft.com/office/powerpoint/2010/main" val="88615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4" y="1623317"/>
            <a:ext cx="11077575" cy="90557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6225" y="2724149"/>
            <a:ext cx="11077575" cy="34528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HvA logo"/>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198" y="98654"/>
            <a:ext cx="2987802" cy="594360"/>
          </a:xfrm>
          <a:prstGeom prst="rect">
            <a:avLst/>
          </a:prstGeom>
        </p:spPr>
      </p:pic>
    </p:spTree>
    <p:extLst>
      <p:ext uri="{BB962C8B-B14F-4D97-AF65-F5344CB8AC3E}">
        <p14:creationId xmlns:p14="http://schemas.microsoft.com/office/powerpoint/2010/main" val="583796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3200" kern="1200" cap="all" baseline="0">
          <a:solidFill>
            <a:srgbClr val="B48B6A"/>
          </a:solidFill>
          <a:latin typeface="Arial" panose="020B0604020202020204" pitchFamily="34" charset="0"/>
          <a:ea typeface="+mj-ea"/>
          <a:cs typeface="Arial" panose="020B0604020202020204" pitchFamily="34" charset="0"/>
        </a:defRPr>
      </a:lvl1pPr>
    </p:titleStyle>
    <p:bodyStyle>
      <a:lvl1pPr marL="160338" indent="-160338"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1pPr>
      <a:lvl2pPr marL="587375" indent="-130175"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2pPr>
      <a:lvl3pPr marL="1028700" indent="-1143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3pPr>
      <a:lvl4pPr marL="1531938" indent="-160338"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Arial" panose="020B0604020202020204" pitchFamily="34" charset="0"/>
          <a:ea typeface="+mn-ea"/>
          <a:cs typeface="Arial" panose="020B0604020202020204" pitchFamily="34" charset="0"/>
        </a:defRPr>
      </a:lvl4pPr>
      <a:lvl5pPr marL="1965325" indent="-136525"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ebmail.hva.nl/owa/redir.aspx?REF=CClHm97DPWzjBU6moYlGDdEXsDdg6gjKke5wDZzxL1TarvZtotfWCAFodHRwOi8vd3d3LmJlbm5vc2FjYWRlbWllLm5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7o8uYdUaFR4"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hyperlink" Target="https://fdmci.mijnhva.nl/NL/Opleidingen/co/Paginas/CO-Jaar-4.aspx" TargetMode="Externa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hyperlink" Target="https://fdmci.mijnhva.nl/NL/Opleidingen/MIC/hoofdfase/MICjaar4/Lists/Mededelingen%20MIC%20jaar%204/AllItem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7212-342E-406E-9816-7DD06ED7D834}"/>
              </a:ext>
            </a:extLst>
          </p:cNvPr>
          <p:cNvSpPr>
            <a:spLocks noGrp="1"/>
          </p:cNvSpPr>
          <p:nvPr>
            <p:ph type="title"/>
          </p:nvPr>
        </p:nvSpPr>
        <p:spPr/>
        <p:txBody>
          <a:bodyPr>
            <a:normAutofit fontScale="90000"/>
          </a:bodyPr>
          <a:lstStyle/>
          <a:p>
            <a:r>
              <a:rPr lang="nl-NL" b="1" dirty="0">
                <a:solidFill>
                  <a:srgbClr val="C00000"/>
                </a:solidFill>
              </a:rPr>
              <a:t>Welkom bij Benno’s cursus Afstudeerbegeleiding en Onderzoeksmethoden</a:t>
            </a:r>
          </a:p>
        </p:txBody>
      </p:sp>
      <p:sp>
        <p:nvSpPr>
          <p:cNvPr id="3" name="Content Placeholder 2">
            <a:extLst>
              <a:ext uri="{FF2B5EF4-FFF2-40B4-BE49-F238E27FC236}">
                <a16:creationId xmlns:a16="http://schemas.microsoft.com/office/drawing/2014/main" id="{B7BD84C4-7DB5-44B3-BF8B-833343135814}"/>
              </a:ext>
            </a:extLst>
          </p:cNvPr>
          <p:cNvSpPr>
            <a:spLocks noGrp="1"/>
          </p:cNvSpPr>
          <p:nvPr>
            <p:ph idx="1"/>
          </p:nvPr>
        </p:nvSpPr>
        <p:spPr>
          <a:xfrm>
            <a:off x="838200" y="1828800"/>
            <a:ext cx="10515600" cy="4770783"/>
          </a:xfrm>
        </p:spPr>
        <p:txBody>
          <a:bodyPr>
            <a:normAutofit fontScale="92500" lnSpcReduction="20000"/>
          </a:bodyPr>
          <a:lstStyle/>
          <a:p>
            <a:pPr marL="0" indent="0">
              <a:lnSpc>
                <a:spcPct val="120000"/>
              </a:lnSpc>
              <a:spcBef>
                <a:spcPts val="0"/>
              </a:spcBef>
              <a:buNone/>
            </a:pPr>
            <a:r>
              <a:rPr lang="nl-NL" dirty="0"/>
              <a:t>Drie dinsdagochtenden cursus</a:t>
            </a:r>
          </a:p>
          <a:p>
            <a:pPr marL="514350" indent="-514350">
              <a:lnSpc>
                <a:spcPct val="120000"/>
              </a:lnSpc>
              <a:spcBef>
                <a:spcPts val="0"/>
              </a:spcBef>
              <a:buAutoNum type="arabicPeriod"/>
            </a:pPr>
            <a:r>
              <a:rPr lang="nl-NL" dirty="0"/>
              <a:t>Voorbereidingsfase van het afstuderen.</a:t>
            </a:r>
          </a:p>
          <a:p>
            <a:pPr marL="514350" indent="-514350">
              <a:lnSpc>
                <a:spcPct val="120000"/>
              </a:lnSpc>
              <a:spcBef>
                <a:spcPts val="0"/>
              </a:spcBef>
              <a:buAutoNum type="arabicPeriod"/>
            </a:pPr>
            <a:r>
              <a:rPr lang="nl-NL" dirty="0"/>
              <a:t>Fase Onderzoeksopzet.</a:t>
            </a:r>
          </a:p>
          <a:p>
            <a:pPr marL="514350" indent="-514350">
              <a:lnSpc>
                <a:spcPct val="120000"/>
              </a:lnSpc>
              <a:spcBef>
                <a:spcPts val="0"/>
              </a:spcBef>
              <a:buAutoNum type="arabicPeriod"/>
            </a:pPr>
            <a:r>
              <a:rPr lang="nl-NL" dirty="0"/>
              <a:t>Fase uitvoering, rapportage en beoordeling.</a:t>
            </a:r>
          </a:p>
          <a:p>
            <a:pPr marL="0" indent="0">
              <a:lnSpc>
                <a:spcPct val="120000"/>
              </a:lnSpc>
              <a:spcBef>
                <a:spcPts val="0"/>
              </a:spcBef>
              <a:buNone/>
            </a:pPr>
            <a:endParaRPr lang="nl-NL" dirty="0"/>
          </a:p>
          <a:p>
            <a:pPr marL="0" indent="0">
              <a:lnSpc>
                <a:spcPct val="120000"/>
              </a:lnSpc>
              <a:spcBef>
                <a:spcPts val="0"/>
              </a:spcBef>
              <a:buNone/>
            </a:pPr>
            <a:r>
              <a:rPr lang="nl-NL" dirty="0"/>
              <a:t>Iedere cursusochtend drie verschillende workshops.</a:t>
            </a:r>
          </a:p>
          <a:p>
            <a:pPr marL="0" indent="0">
              <a:lnSpc>
                <a:spcPct val="120000"/>
              </a:lnSpc>
              <a:spcBef>
                <a:spcPts val="0"/>
              </a:spcBef>
              <a:buNone/>
            </a:pPr>
            <a:endParaRPr lang="nl-NL" dirty="0"/>
          </a:p>
          <a:p>
            <a:pPr marL="0" indent="0">
              <a:lnSpc>
                <a:spcPct val="120000"/>
              </a:lnSpc>
              <a:spcBef>
                <a:spcPts val="0"/>
              </a:spcBef>
              <a:buNone/>
            </a:pPr>
            <a:r>
              <a:rPr lang="nl-NL" dirty="0"/>
              <a:t>Doel: </a:t>
            </a:r>
            <a:r>
              <a:rPr lang="nl-NL" dirty="0" err="1"/>
              <a:t>slb’ers</a:t>
            </a:r>
            <a:r>
              <a:rPr lang="nl-NL" dirty="0"/>
              <a:t> en afstudeerbegeleiders beter toe te rusten voor hun rol binnen het afstudeerproces. </a:t>
            </a:r>
          </a:p>
          <a:p>
            <a:pPr marL="0" indent="0">
              <a:lnSpc>
                <a:spcPct val="120000"/>
              </a:lnSpc>
              <a:spcBef>
                <a:spcPts val="0"/>
              </a:spcBef>
              <a:buNone/>
            </a:pPr>
            <a:endParaRPr lang="nl-NL" dirty="0"/>
          </a:p>
          <a:p>
            <a:pPr marL="0" indent="0">
              <a:lnSpc>
                <a:spcPct val="120000"/>
              </a:lnSpc>
              <a:spcBef>
                <a:spcPts val="0"/>
              </a:spcBef>
              <a:buNone/>
            </a:pPr>
            <a:r>
              <a:rPr lang="nl-NL" dirty="0"/>
              <a:t>Meer info en handleiding zijn te vinden op: </a:t>
            </a:r>
            <a:r>
              <a:rPr lang="nl-NL" dirty="0">
                <a:hlinkClick r:id="rId2"/>
              </a:rPr>
              <a:t>www.bennosacademie.nl</a:t>
            </a:r>
            <a:endParaRPr lang="nl-NL" dirty="0"/>
          </a:p>
        </p:txBody>
      </p:sp>
    </p:spTree>
    <p:extLst>
      <p:ext uri="{BB962C8B-B14F-4D97-AF65-F5344CB8AC3E}">
        <p14:creationId xmlns:p14="http://schemas.microsoft.com/office/powerpoint/2010/main" val="164803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4E91F-F9C1-4316-9EBF-B5862777A546}"/>
              </a:ext>
            </a:extLst>
          </p:cNvPr>
          <p:cNvSpPr>
            <a:spLocks noGrp="1"/>
          </p:cNvSpPr>
          <p:nvPr>
            <p:ph type="title"/>
          </p:nvPr>
        </p:nvSpPr>
        <p:spPr>
          <a:xfrm>
            <a:off x="838200" y="289367"/>
            <a:ext cx="10515600" cy="1076447"/>
          </a:xfrm>
        </p:spPr>
        <p:txBody>
          <a:bodyPr>
            <a:normAutofit fontScale="90000"/>
          </a:bodyPr>
          <a:lstStyle/>
          <a:p>
            <a:br>
              <a:rPr lang="nl-NL" sz="4800" i="1" dirty="0">
                <a:solidFill>
                  <a:srgbClr val="C00000"/>
                </a:solidFill>
              </a:rPr>
            </a:br>
            <a:r>
              <a:rPr lang="nl-NL" sz="4800" i="1" dirty="0">
                <a:solidFill>
                  <a:srgbClr val="C00000"/>
                </a:solidFill>
              </a:rPr>
              <a:t>Checklist afstudeercommissie (2)</a:t>
            </a:r>
            <a:br>
              <a:rPr lang="nl-NL" i="1" dirty="0">
                <a:solidFill>
                  <a:srgbClr val="C00000"/>
                </a:solidFill>
              </a:rPr>
            </a:br>
            <a:endParaRPr lang="nl-NL" dirty="0"/>
          </a:p>
        </p:txBody>
      </p:sp>
      <p:sp>
        <p:nvSpPr>
          <p:cNvPr id="5" name="Tijdelijke aanduiding voor inhoud 4">
            <a:extLst>
              <a:ext uri="{FF2B5EF4-FFF2-40B4-BE49-F238E27FC236}">
                <a16:creationId xmlns:a16="http://schemas.microsoft.com/office/drawing/2014/main" id="{347131B0-277F-41E8-A852-B69A9FE5371B}"/>
              </a:ext>
            </a:extLst>
          </p:cNvPr>
          <p:cNvSpPr>
            <a:spLocks noGrp="1"/>
          </p:cNvSpPr>
          <p:nvPr>
            <p:ph idx="1"/>
          </p:nvPr>
        </p:nvSpPr>
        <p:spPr>
          <a:xfrm>
            <a:off x="838200" y="1365814"/>
            <a:ext cx="10515600" cy="5173882"/>
          </a:xfrm>
        </p:spPr>
        <p:txBody>
          <a:bodyPr/>
          <a:lstStyle/>
          <a:p>
            <a:endParaRPr lang="nl-NL" dirty="0"/>
          </a:p>
          <a:p>
            <a:r>
              <a:rPr lang="nl-NL" dirty="0"/>
              <a:t>De student weet voldoende aannemelijk te maken dat het onderzoek relevant is voor de beroepspraktijk waar het MIC voor opleidt.</a:t>
            </a:r>
          </a:p>
          <a:p>
            <a:pPr marL="0" indent="0">
              <a:buNone/>
            </a:pPr>
            <a:endParaRPr lang="nl-NL" dirty="0"/>
          </a:p>
          <a:p>
            <a:r>
              <a:rPr lang="nl-NL" dirty="0"/>
              <a:t>Op grond van motivatie en ervaring kan de student het gekozen onderwerp met succes uitwerken in een onderzoek.</a:t>
            </a:r>
          </a:p>
          <a:p>
            <a:pPr marL="0" indent="0">
              <a:buNone/>
            </a:pPr>
            <a:r>
              <a:rPr lang="nl-NL" dirty="0"/>
              <a:t> </a:t>
            </a:r>
          </a:p>
          <a:p>
            <a:r>
              <a:rPr lang="nl-NL" dirty="0"/>
              <a:t>De student heeft zich voldoende verdiept in het gekozen onderwerp. Daarvoor dient het vooronderzoek. </a:t>
            </a:r>
          </a:p>
          <a:p>
            <a:endParaRPr lang="nl-NL" dirty="0"/>
          </a:p>
        </p:txBody>
      </p:sp>
    </p:spTree>
    <p:extLst>
      <p:ext uri="{BB962C8B-B14F-4D97-AF65-F5344CB8AC3E}">
        <p14:creationId xmlns:p14="http://schemas.microsoft.com/office/powerpoint/2010/main" val="127714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4E91F-F9C1-4316-9EBF-B5862777A546}"/>
              </a:ext>
            </a:extLst>
          </p:cNvPr>
          <p:cNvSpPr>
            <a:spLocks noGrp="1"/>
          </p:cNvSpPr>
          <p:nvPr>
            <p:ph type="title"/>
          </p:nvPr>
        </p:nvSpPr>
        <p:spPr/>
        <p:txBody>
          <a:bodyPr/>
          <a:lstStyle/>
          <a:p>
            <a:r>
              <a:rPr lang="nl-NL" i="1" dirty="0">
                <a:solidFill>
                  <a:srgbClr val="C00000"/>
                </a:solidFill>
              </a:rPr>
              <a:t>Checklist afstudeercommissie (3)</a:t>
            </a:r>
            <a:endParaRPr lang="nl-NL" dirty="0"/>
          </a:p>
        </p:txBody>
      </p:sp>
      <p:sp>
        <p:nvSpPr>
          <p:cNvPr id="5" name="Tijdelijke aanduiding voor inhoud 4">
            <a:extLst>
              <a:ext uri="{FF2B5EF4-FFF2-40B4-BE49-F238E27FC236}">
                <a16:creationId xmlns:a16="http://schemas.microsoft.com/office/drawing/2014/main" id="{347131B0-277F-41E8-A852-B69A9FE5371B}"/>
              </a:ext>
            </a:extLst>
          </p:cNvPr>
          <p:cNvSpPr>
            <a:spLocks noGrp="1"/>
          </p:cNvSpPr>
          <p:nvPr>
            <p:ph idx="1"/>
          </p:nvPr>
        </p:nvSpPr>
        <p:spPr/>
        <p:txBody>
          <a:bodyPr>
            <a:normAutofit lnSpcReduction="10000"/>
          </a:bodyPr>
          <a:lstStyle/>
          <a:p>
            <a:r>
              <a:rPr lang="nl-NL" dirty="0"/>
              <a:t>De onderzoeksvraag is eenduidig, te beantwoorden door middel van onderzoek en voldoet aan de criteria uit de onderzoeksliteratuur. </a:t>
            </a:r>
          </a:p>
          <a:p>
            <a:pPr marL="0" indent="0">
              <a:buNone/>
            </a:pPr>
            <a:endParaRPr lang="nl-NL" dirty="0"/>
          </a:p>
          <a:p>
            <a:r>
              <a:rPr lang="nl-NL" dirty="0"/>
              <a:t>Het onderzoeksdoel vertoont samenhang met de onderzoeksvraag. </a:t>
            </a:r>
          </a:p>
          <a:p>
            <a:pPr marL="0" indent="0">
              <a:buNone/>
            </a:pPr>
            <a:r>
              <a:rPr lang="nl-NL" dirty="0"/>
              <a:t> </a:t>
            </a:r>
          </a:p>
          <a:p>
            <a:r>
              <a:rPr lang="nl-NL" dirty="0"/>
              <a:t>Het onderzoeksdoel is relevant voor de beroepspraktijk waar het MIC voor opleidt.</a:t>
            </a:r>
          </a:p>
          <a:p>
            <a:pPr marL="0" indent="0">
              <a:buNone/>
            </a:pPr>
            <a:r>
              <a:rPr lang="nl-NL" dirty="0"/>
              <a:t> </a:t>
            </a:r>
          </a:p>
          <a:p>
            <a:r>
              <a:rPr lang="nl-NL" dirty="0"/>
              <a:t>De voorlopige opzet veldonderzoek is voldoende doordacht en sluit vooralsnog aan bij het gekozen onderwerp.</a:t>
            </a:r>
          </a:p>
          <a:p>
            <a:endParaRPr lang="nl-NL" dirty="0"/>
          </a:p>
        </p:txBody>
      </p:sp>
    </p:spTree>
    <p:extLst>
      <p:ext uri="{BB962C8B-B14F-4D97-AF65-F5344CB8AC3E}">
        <p14:creationId xmlns:p14="http://schemas.microsoft.com/office/powerpoint/2010/main" val="317702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4E91F-F9C1-4316-9EBF-B5862777A546}"/>
              </a:ext>
            </a:extLst>
          </p:cNvPr>
          <p:cNvSpPr>
            <a:spLocks noGrp="1"/>
          </p:cNvSpPr>
          <p:nvPr>
            <p:ph type="title"/>
          </p:nvPr>
        </p:nvSpPr>
        <p:spPr>
          <a:xfrm>
            <a:off x="838200" y="365125"/>
            <a:ext cx="10515600" cy="1325563"/>
          </a:xfrm>
        </p:spPr>
        <p:txBody>
          <a:bodyPr>
            <a:normAutofit fontScale="90000"/>
          </a:bodyPr>
          <a:lstStyle/>
          <a:p>
            <a:br>
              <a:rPr lang="nl-NL" dirty="0"/>
            </a:br>
            <a:r>
              <a:rPr lang="nl-NL" b="1" i="1" dirty="0">
                <a:solidFill>
                  <a:srgbClr val="C00000"/>
                </a:solidFill>
              </a:rPr>
              <a:t>Waar wordt door begeleiders vaak nog aan gesleuteld?</a:t>
            </a:r>
            <a:br>
              <a:rPr lang="nl-NL" dirty="0"/>
            </a:br>
            <a:endParaRPr lang="nl-NL" dirty="0"/>
          </a:p>
        </p:txBody>
      </p:sp>
      <p:sp>
        <p:nvSpPr>
          <p:cNvPr id="5" name="Tijdelijke aanduiding voor inhoud 4">
            <a:extLst>
              <a:ext uri="{FF2B5EF4-FFF2-40B4-BE49-F238E27FC236}">
                <a16:creationId xmlns:a16="http://schemas.microsoft.com/office/drawing/2014/main" id="{347131B0-277F-41E8-A852-B69A9FE5371B}"/>
              </a:ext>
            </a:extLst>
          </p:cNvPr>
          <p:cNvSpPr>
            <a:spLocks noGrp="1"/>
          </p:cNvSpPr>
          <p:nvPr>
            <p:ph idx="1"/>
          </p:nvPr>
        </p:nvSpPr>
        <p:spPr>
          <a:xfrm>
            <a:off x="838199" y="1974574"/>
            <a:ext cx="11037425" cy="4518301"/>
          </a:xfrm>
        </p:spPr>
        <p:txBody>
          <a:bodyPr>
            <a:normAutofit/>
          </a:bodyPr>
          <a:lstStyle/>
          <a:p>
            <a:r>
              <a:rPr lang="nl-NL" dirty="0"/>
              <a:t>Onderzoeksvraag en doelstelling – nog vaak handelingsvragen en relevantie onduidelijk.</a:t>
            </a:r>
          </a:p>
          <a:p>
            <a:endParaRPr lang="nl-NL" dirty="0"/>
          </a:p>
          <a:p>
            <a:r>
              <a:rPr lang="nl-NL" dirty="0"/>
              <a:t>Deelvragen (vaak te basaal en geen onderscheid literatuur- en veldonderzoek).</a:t>
            </a:r>
          </a:p>
          <a:p>
            <a:endParaRPr lang="nl-NL" dirty="0"/>
          </a:p>
          <a:p>
            <a:r>
              <a:rPr lang="nl-NL" dirty="0"/>
              <a:t>Zoekstrategie – te weinig concreet om houvast te bieden. </a:t>
            </a:r>
          </a:p>
          <a:p>
            <a:pPr marL="0" indent="0">
              <a:buNone/>
            </a:pPr>
            <a:endParaRPr lang="nl-NL" dirty="0"/>
          </a:p>
          <a:p>
            <a:r>
              <a:rPr lang="nl-NL" u="sng" dirty="0"/>
              <a:t>In latere fase</a:t>
            </a:r>
            <a:r>
              <a:rPr lang="nl-NL" dirty="0"/>
              <a:t>: opzet veldonderzoek – moet wel uitvoerbaar zijn. </a:t>
            </a:r>
          </a:p>
          <a:p>
            <a:endParaRPr lang="nl-NL" dirty="0"/>
          </a:p>
        </p:txBody>
      </p:sp>
    </p:spTree>
    <p:extLst>
      <p:ext uri="{BB962C8B-B14F-4D97-AF65-F5344CB8AC3E}">
        <p14:creationId xmlns:p14="http://schemas.microsoft.com/office/powerpoint/2010/main" val="46311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248E985-1B27-4D4E-908B-45007CAAC042}"/>
              </a:ext>
            </a:extLst>
          </p:cNvPr>
          <p:cNvSpPr>
            <a:spLocks noGrp="1"/>
          </p:cNvSpPr>
          <p:nvPr>
            <p:ph idx="1"/>
          </p:nvPr>
        </p:nvSpPr>
        <p:spPr>
          <a:xfrm>
            <a:off x="838196" y="1900239"/>
            <a:ext cx="11132979" cy="4214812"/>
          </a:xfrm>
        </p:spPr>
        <p:txBody>
          <a:bodyPr>
            <a:noAutofit/>
          </a:bodyPr>
          <a:lstStyle/>
          <a:p>
            <a:pPr marL="0" indent="0">
              <a:buNone/>
            </a:pPr>
            <a:r>
              <a:rPr lang="nl-NL" dirty="0"/>
              <a:t>Een nieuwe (media-)onderneming bedenken en onderzoeken </a:t>
            </a:r>
          </a:p>
          <a:p>
            <a:pPr marL="0" indent="0">
              <a:buNone/>
            </a:pPr>
            <a:endParaRPr lang="nl-NL" sz="1600" dirty="0"/>
          </a:p>
          <a:p>
            <a:pPr marL="0" indent="0">
              <a:buNone/>
            </a:pPr>
            <a:r>
              <a:rPr lang="nl-NL" dirty="0"/>
              <a:t>Of</a:t>
            </a:r>
          </a:p>
          <a:p>
            <a:pPr marL="0" indent="0">
              <a:buNone/>
            </a:pPr>
            <a:endParaRPr lang="nl-NL" sz="1800" dirty="0"/>
          </a:p>
          <a:p>
            <a:pPr marL="0" indent="0">
              <a:buNone/>
            </a:pPr>
            <a:r>
              <a:rPr lang="nl-NL" dirty="0"/>
              <a:t>Een bestaand idee voor (media-)onderneming verbeteren en onderzoeken</a:t>
            </a:r>
          </a:p>
          <a:p>
            <a:pPr marL="0" indent="0">
              <a:buNone/>
            </a:pPr>
            <a:r>
              <a:rPr lang="nl-NL" dirty="0"/>
              <a:t>	</a:t>
            </a:r>
          </a:p>
          <a:p>
            <a:pPr marL="0" indent="0">
              <a:buNone/>
            </a:pPr>
            <a:endParaRPr lang="nl-NL" dirty="0"/>
          </a:p>
          <a:p>
            <a:pPr marL="0" indent="0">
              <a:buNone/>
            </a:pPr>
            <a:r>
              <a:rPr lang="nl-NL" dirty="0"/>
              <a:t>Student doet dat VOOR ZICHZELF	</a:t>
            </a:r>
          </a:p>
          <a:p>
            <a:pPr marL="0" indent="0">
              <a:buNone/>
            </a:pPr>
            <a:r>
              <a:rPr lang="nl-NL" dirty="0">
                <a:solidFill>
                  <a:srgbClr val="FF0000"/>
                </a:solidFill>
              </a:rPr>
              <a:t>Gaat om onderzoeken levensvatbaarheid onderneming</a:t>
            </a:r>
            <a:r>
              <a:rPr lang="nl-NL" dirty="0"/>
              <a:t>		</a:t>
            </a:r>
            <a:r>
              <a:rPr lang="nl-NL" sz="1800" dirty="0" err="1"/>
              <a:t>EdB</a:t>
            </a:r>
            <a:r>
              <a:rPr lang="nl-NL" sz="1800" dirty="0"/>
              <a:t> – 29.10.2019</a:t>
            </a:r>
            <a:endParaRPr lang="nl-NL" dirty="0"/>
          </a:p>
          <a:p>
            <a:pPr marL="0" indent="0">
              <a:buNone/>
            </a:pPr>
            <a:r>
              <a:rPr lang="nl-NL" dirty="0"/>
              <a:t>			</a:t>
            </a:r>
            <a:br>
              <a:rPr lang="nl-NL" dirty="0"/>
            </a:br>
            <a:r>
              <a:rPr lang="nl-NL" dirty="0"/>
              <a:t>		</a:t>
            </a:r>
          </a:p>
          <a:p>
            <a:pPr marL="0" indent="0">
              <a:buNone/>
            </a:pPr>
            <a:endParaRPr lang="nl-NL" dirty="0"/>
          </a:p>
          <a:p>
            <a:pPr marL="0" indent="0">
              <a:buNone/>
            </a:pPr>
            <a:endParaRPr lang="nl-NL" sz="4000" dirty="0"/>
          </a:p>
          <a:p>
            <a:pPr marL="0" indent="0">
              <a:buNone/>
            </a:pPr>
            <a:endParaRPr lang="nl-NL" sz="4000" dirty="0"/>
          </a:p>
        </p:txBody>
      </p:sp>
      <p:sp>
        <p:nvSpPr>
          <p:cNvPr id="4" name="Titel 1">
            <a:extLst>
              <a:ext uri="{FF2B5EF4-FFF2-40B4-BE49-F238E27FC236}">
                <a16:creationId xmlns:a16="http://schemas.microsoft.com/office/drawing/2014/main" id="{2B39D117-F758-4545-89C6-3B235C9E0045}"/>
              </a:ext>
            </a:extLst>
          </p:cNvPr>
          <p:cNvSpPr txBox="1">
            <a:spLocks/>
          </p:cNvSpPr>
          <p:nvPr/>
        </p:nvSpPr>
        <p:spPr>
          <a:xfrm>
            <a:off x="2074020" y="0"/>
            <a:ext cx="9144000" cy="16859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dirty="0">
                <a:ln>
                  <a:noFill/>
                </a:ln>
                <a:solidFill>
                  <a:srgbClr val="13C3C5"/>
                </a:solidFill>
                <a:effectLst/>
                <a:uLnTx/>
                <a:uFillTx/>
                <a:latin typeface="Arial" panose="020B0604020202020204" pitchFamily="34" charset="0"/>
                <a:ea typeface="+mj-ea"/>
                <a:cs typeface="Arial" panose="020B0604020202020204" pitchFamily="34" charset="0"/>
              </a:rPr>
              <a:t>	MIC/CB/CO  Eigen Onderneming</a:t>
            </a:r>
          </a:p>
        </p:txBody>
      </p:sp>
      <p:pic>
        <p:nvPicPr>
          <p:cNvPr id="5" name="Afbeelding 4">
            <a:extLst>
              <a:ext uri="{FF2B5EF4-FFF2-40B4-BE49-F238E27FC236}">
                <a16:creationId xmlns:a16="http://schemas.microsoft.com/office/drawing/2014/main" id="{D557192C-3DF5-5F42-872A-5CD964C17448}"/>
              </a:ext>
            </a:extLst>
          </p:cNvPr>
          <p:cNvPicPr/>
          <p:nvPr/>
        </p:nvPicPr>
        <p:blipFill rotWithShape="1">
          <a:blip r:embed="rId3"/>
          <a:srcRect l="51249" b="51268"/>
          <a:stretch/>
        </p:blipFill>
        <p:spPr bwMode="auto">
          <a:xfrm>
            <a:off x="139960" y="133050"/>
            <a:ext cx="2155372" cy="18814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03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EC6A0-2ADB-F944-8E3C-F7E0096E91A5}"/>
              </a:ext>
            </a:extLst>
          </p:cNvPr>
          <p:cNvSpPr>
            <a:spLocks noGrp="1"/>
          </p:cNvSpPr>
          <p:nvPr>
            <p:ph type="title"/>
          </p:nvPr>
        </p:nvSpPr>
        <p:spPr/>
        <p:txBody>
          <a:bodyPr/>
          <a:lstStyle/>
          <a:p>
            <a:r>
              <a:rPr lang="nl-NL" dirty="0" err="1">
                <a:solidFill>
                  <a:srgbClr val="13C3C5"/>
                </a:solidFill>
              </a:rPr>
              <a:t>Lean</a:t>
            </a:r>
            <a:r>
              <a:rPr lang="nl-NL" dirty="0">
                <a:solidFill>
                  <a:srgbClr val="13C3C5"/>
                </a:solidFill>
              </a:rPr>
              <a:t> startup</a:t>
            </a:r>
          </a:p>
        </p:txBody>
      </p:sp>
      <p:sp>
        <p:nvSpPr>
          <p:cNvPr id="3" name="Tijdelijke aanduiding voor inhoud 2">
            <a:extLst>
              <a:ext uri="{FF2B5EF4-FFF2-40B4-BE49-F238E27FC236}">
                <a16:creationId xmlns:a16="http://schemas.microsoft.com/office/drawing/2014/main" id="{4C4EF746-35F5-7C41-8FE7-0D5C69EB5BD2}"/>
              </a:ext>
            </a:extLst>
          </p:cNvPr>
          <p:cNvSpPr>
            <a:spLocks noGrp="1"/>
          </p:cNvSpPr>
          <p:nvPr>
            <p:ph idx="1"/>
          </p:nvPr>
        </p:nvSpPr>
        <p:spPr>
          <a:xfrm>
            <a:off x="838200" y="1825624"/>
            <a:ext cx="10515600" cy="4937125"/>
          </a:xfrm>
        </p:spPr>
        <p:txBody>
          <a:bodyPr>
            <a:normAutofit fontScale="92500" lnSpcReduction="20000"/>
          </a:bodyPr>
          <a:lstStyle/>
          <a:p>
            <a:pPr marL="0" lvl="0" indent="0">
              <a:buNone/>
            </a:pPr>
            <a:r>
              <a:rPr lang="nl-NL" sz="2400" b="1" u="sng" dirty="0">
                <a:latin typeface="Arial" panose="020B0604020202020204" pitchFamily="34" charset="0"/>
                <a:cs typeface="Arial" panose="020B0604020202020204" pitchFamily="34" charset="0"/>
              </a:rPr>
              <a:t>In Afstudeervoorstel:</a:t>
            </a:r>
          </a:p>
          <a:p>
            <a:pPr lvl="0"/>
            <a:r>
              <a:rPr lang="nl-NL" sz="2400" dirty="0">
                <a:latin typeface="Arial" panose="020B0604020202020204" pitchFamily="34" charset="0"/>
                <a:cs typeface="Arial" panose="020B0604020202020204" pitchFamily="34" charset="0"/>
              </a:rPr>
              <a:t>Student heeft zich verdiept in markt en concurrentie via literatuur en gesprekken</a:t>
            </a:r>
          </a:p>
          <a:p>
            <a:pPr lvl="0"/>
            <a:endParaRPr lang="nl-NL" sz="2400" dirty="0">
              <a:latin typeface="Arial" panose="020B0604020202020204" pitchFamily="34" charset="0"/>
              <a:cs typeface="Arial" panose="020B0604020202020204" pitchFamily="34" charset="0"/>
            </a:endParaRPr>
          </a:p>
          <a:p>
            <a:pPr lvl="0"/>
            <a:r>
              <a:rPr lang="nl-NL" sz="2400" dirty="0" err="1">
                <a:latin typeface="Arial" panose="020B0604020202020204" pitchFamily="34" charset="0"/>
                <a:cs typeface="Arial" panose="020B0604020202020204" pitchFamily="34" charset="0"/>
              </a:rPr>
              <a:t>Lean</a:t>
            </a:r>
            <a:r>
              <a:rPr lang="nl-NL" sz="2400" dirty="0">
                <a:latin typeface="Arial" panose="020B0604020202020204" pitchFamily="34" charset="0"/>
                <a:cs typeface="Arial" panose="020B0604020202020204" pitchFamily="34" charset="0"/>
              </a:rPr>
              <a:t> canvas al ingevuld met daarin (</a:t>
            </a:r>
            <a:r>
              <a:rPr lang="nl-NL" sz="2400" u="sng" dirty="0" err="1">
                <a:latin typeface="Arial" panose="020B0604020202020204" pitchFamily="34" charset="0"/>
                <a:cs typeface="Arial" panose="020B0604020202020204" pitchFamily="34" charset="0"/>
              </a:rPr>
              <a:t>Facts</a:t>
            </a:r>
            <a:r>
              <a:rPr lang="nl-NL" sz="2400" dirty="0">
                <a:latin typeface="Arial" panose="020B0604020202020204" pitchFamily="34" charset="0"/>
                <a:cs typeface="Arial" panose="020B0604020202020204" pitchFamily="34" charset="0"/>
              </a:rPr>
              <a:t> en) </a:t>
            </a:r>
            <a:r>
              <a:rPr lang="nl-NL" sz="2400" u="sng" dirty="0">
                <a:latin typeface="Arial" panose="020B0604020202020204" pitchFamily="34" charset="0"/>
                <a:cs typeface="Arial" panose="020B0604020202020204" pitchFamily="34" charset="0"/>
              </a:rPr>
              <a:t>Aannames</a:t>
            </a:r>
          </a:p>
          <a:p>
            <a:pPr lvl="0"/>
            <a:endParaRPr lang="nl-NL" sz="2400" dirty="0">
              <a:latin typeface="Arial" panose="020B0604020202020204" pitchFamily="34" charset="0"/>
              <a:cs typeface="Arial" panose="020B0604020202020204" pitchFamily="34" charset="0"/>
            </a:endParaRPr>
          </a:p>
          <a:p>
            <a:pPr marL="0" lvl="0" indent="0">
              <a:buNone/>
            </a:pPr>
            <a:r>
              <a:rPr lang="nl-NL" sz="2400" b="1" u="sng" dirty="0">
                <a:latin typeface="Arial" panose="020B0604020202020204" pitchFamily="34" charset="0"/>
                <a:cs typeface="Arial" panose="020B0604020202020204" pitchFamily="34" charset="0"/>
              </a:rPr>
              <a:t>Tijdens afstudeerperiode op te leveren producten:</a:t>
            </a:r>
          </a:p>
          <a:p>
            <a:pPr lvl="0"/>
            <a:r>
              <a:rPr lang="nl-NL" sz="2400" dirty="0">
                <a:latin typeface="Arial" panose="020B0604020202020204" pitchFamily="34" charset="0"/>
                <a:cs typeface="Arial" panose="020B0604020202020204" pitchFamily="34" charset="0"/>
              </a:rPr>
              <a:t>Aannames worden gecheckt middels 4 Sprints in onderzoeksverslag </a:t>
            </a:r>
            <a:r>
              <a:rPr lang="nl-NL" sz="1900" dirty="0">
                <a:solidFill>
                  <a:schemeClr val="accent1"/>
                </a:solidFill>
                <a:latin typeface="Arial" panose="020B0604020202020204" pitchFamily="34" charset="0"/>
                <a:cs typeface="Arial" panose="020B0604020202020204" pitchFamily="34" charset="0"/>
              </a:rPr>
              <a:t>(40% cijfer)</a:t>
            </a:r>
            <a:endParaRPr lang="nl-NL" sz="2400" dirty="0">
              <a:solidFill>
                <a:schemeClr val="accent1"/>
              </a:solidFill>
              <a:latin typeface="Arial" panose="020B0604020202020204" pitchFamily="34" charset="0"/>
              <a:cs typeface="Arial" panose="020B0604020202020204" pitchFamily="34" charset="0"/>
            </a:endParaRPr>
          </a:p>
          <a:p>
            <a:pPr lvl="0"/>
            <a:endParaRPr lang="nl-NL" sz="2400" dirty="0">
              <a:latin typeface="Arial" panose="020B0604020202020204" pitchFamily="34" charset="0"/>
              <a:cs typeface="Arial" panose="020B0604020202020204" pitchFamily="34" charset="0"/>
            </a:endParaRPr>
          </a:p>
          <a:p>
            <a:pPr lvl="0"/>
            <a:r>
              <a:rPr lang="nl-NL" sz="2400" dirty="0" err="1">
                <a:latin typeface="Arial" panose="020B0604020202020204" pitchFamily="34" charset="0"/>
                <a:cs typeface="Arial" panose="020B0604020202020204" pitchFamily="34" charset="0"/>
              </a:rPr>
              <a:t>Lean</a:t>
            </a:r>
            <a:r>
              <a:rPr lang="nl-NL" sz="2400" dirty="0">
                <a:latin typeface="Arial" panose="020B0604020202020204" pitchFamily="34" charset="0"/>
                <a:cs typeface="Arial" panose="020B0604020202020204" pitchFamily="34" charset="0"/>
              </a:rPr>
              <a:t> canvas en daarmee ook </a:t>
            </a:r>
            <a:r>
              <a:rPr lang="nl-NL" sz="2400" dirty="0" err="1">
                <a:latin typeface="Arial" panose="020B0604020202020204" pitchFamily="34" charset="0"/>
                <a:cs typeface="Arial" panose="020B0604020202020204" pitchFamily="34" charset="0"/>
              </a:rPr>
              <a:t>Minimal</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Viable</a:t>
            </a:r>
            <a:r>
              <a:rPr lang="nl-NL" sz="2400" dirty="0">
                <a:latin typeface="Arial" panose="020B0604020202020204" pitchFamily="34" charset="0"/>
                <a:cs typeface="Arial" panose="020B0604020202020204" pitchFamily="34" charset="0"/>
              </a:rPr>
              <a:t> Product (MVP) worden aangepast en verbeterd (aannames worden </a:t>
            </a:r>
            <a:r>
              <a:rPr lang="nl-NL" sz="2400" dirty="0" err="1">
                <a:latin typeface="Arial" panose="020B0604020202020204" pitchFamily="34" charset="0"/>
                <a:cs typeface="Arial" panose="020B0604020202020204" pitchFamily="34" charset="0"/>
              </a:rPr>
              <a:t>facts</a:t>
            </a:r>
            <a:r>
              <a:rPr lang="nl-NL" sz="2400" dirty="0">
                <a:latin typeface="Arial" panose="020B0604020202020204" pitchFamily="34" charset="0"/>
                <a:cs typeface="Arial" panose="020B0604020202020204" pitchFamily="34" charset="0"/>
              </a:rPr>
              <a:t>) </a:t>
            </a:r>
            <a:r>
              <a:rPr lang="nl-NL" sz="1900" dirty="0">
                <a:solidFill>
                  <a:schemeClr val="accent1"/>
                </a:solidFill>
                <a:latin typeface="Arial" panose="020B0604020202020204" pitchFamily="34" charset="0"/>
                <a:cs typeface="Arial" panose="020B0604020202020204" pitchFamily="34" charset="0"/>
              </a:rPr>
              <a:t>(20% cijfer)</a:t>
            </a:r>
          </a:p>
          <a:p>
            <a:pPr lvl="0"/>
            <a:endParaRPr lang="nl-NL" sz="2400" dirty="0">
              <a:latin typeface="Arial" panose="020B0604020202020204" pitchFamily="34" charset="0"/>
              <a:cs typeface="Arial" panose="020B0604020202020204" pitchFamily="34" charset="0"/>
            </a:endParaRPr>
          </a:p>
          <a:p>
            <a:pPr lvl="0"/>
            <a:r>
              <a:rPr lang="nl-NL" sz="2400" dirty="0">
                <a:latin typeface="Arial" panose="020B0604020202020204" pitchFamily="34" charset="0"/>
                <a:cs typeface="Arial" panose="020B0604020202020204" pitchFamily="34" charset="0"/>
              </a:rPr>
              <a:t>Student maakt operationeel marketingplan </a:t>
            </a:r>
            <a:r>
              <a:rPr lang="nl-NL" sz="1900" dirty="0">
                <a:solidFill>
                  <a:schemeClr val="accent1"/>
                </a:solidFill>
                <a:latin typeface="Arial" panose="020B0604020202020204" pitchFamily="34" charset="0"/>
                <a:cs typeface="Arial" panose="020B0604020202020204" pitchFamily="34" charset="0"/>
              </a:rPr>
              <a:t>(20% cijfer)</a:t>
            </a:r>
          </a:p>
          <a:p>
            <a:pPr lvl="0"/>
            <a:endParaRPr lang="en-US" sz="1900" dirty="0">
              <a:solidFill>
                <a:schemeClr val="accent1"/>
              </a:solidFill>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Pitch</a:t>
            </a:r>
            <a:r>
              <a:rPr lang="en-US" sz="1900" dirty="0">
                <a:solidFill>
                  <a:schemeClr val="accent1"/>
                </a:solidFill>
                <a:latin typeface="Arial" panose="020B0604020202020204" pitchFamily="34" charset="0"/>
                <a:cs typeface="Arial" panose="020B0604020202020204" pitchFamily="34" charset="0"/>
              </a:rPr>
              <a:t> (20% </a:t>
            </a:r>
            <a:r>
              <a:rPr lang="en-US" sz="1900" dirty="0" err="1">
                <a:solidFill>
                  <a:schemeClr val="accent1"/>
                </a:solidFill>
                <a:latin typeface="Arial" panose="020B0604020202020204" pitchFamily="34" charset="0"/>
                <a:cs typeface="Arial" panose="020B0604020202020204" pitchFamily="34" charset="0"/>
              </a:rPr>
              <a:t>cijfer</a:t>
            </a:r>
            <a:r>
              <a:rPr lang="en-US" sz="1900" dirty="0">
                <a:solidFill>
                  <a:schemeClr val="accent1"/>
                </a:solidFill>
                <a:latin typeface="Arial" panose="020B0604020202020204" pitchFamily="34" charset="0"/>
                <a:cs typeface="Arial" panose="020B0604020202020204" pitchFamily="34" charset="0"/>
              </a:rPr>
              <a:t>)</a:t>
            </a:r>
            <a:endParaRPr lang="nl-NL" sz="3500" dirty="0">
              <a:solidFill>
                <a:schemeClr val="accent1"/>
              </a:solidFill>
            </a:endParaRPr>
          </a:p>
        </p:txBody>
      </p:sp>
    </p:spTree>
    <p:extLst>
      <p:ext uri="{BB962C8B-B14F-4D97-AF65-F5344CB8AC3E}">
        <p14:creationId xmlns:p14="http://schemas.microsoft.com/office/powerpoint/2010/main" val="2679977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4E91F-F9C1-4316-9EBF-B5862777A546}"/>
              </a:ext>
            </a:extLst>
          </p:cNvPr>
          <p:cNvSpPr>
            <a:spLocks noGrp="1"/>
          </p:cNvSpPr>
          <p:nvPr>
            <p:ph type="title"/>
          </p:nvPr>
        </p:nvSpPr>
        <p:spPr>
          <a:xfrm>
            <a:off x="838199" y="365125"/>
            <a:ext cx="11039669" cy="1325563"/>
          </a:xfrm>
        </p:spPr>
        <p:txBody>
          <a:bodyPr>
            <a:normAutofit fontScale="90000"/>
          </a:bodyPr>
          <a:lstStyle/>
          <a:p>
            <a:r>
              <a:rPr lang="nl-NL" b="1" dirty="0">
                <a:solidFill>
                  <a:srgbClr val="13C3C5"/>
                </a:solidFill>
              </a:rPr>
              <a:t>Waar op te letten bij het beoordelen van voorstellen bij de afstudeervariant Eigen onderneming? De eisen:</a:t>
            </a:r>
          </a:p>
        </p:txBody>
      </p:sp>
      <p:sp>
        <p:nvSpPr>
          <p:cNvPr id="5" name="Tijdelijke aanduiding voor inhoud 4">
            <a:extLst>
              <a:ext uri="{FF2B5EF4-FFF2-40B4-BE49-F238E27FC236}">
                <a16:creationId xmlns:a16="http://schemas.microsoft.com/office/drawing/2014/main" id="{347131B0-277F-41E8-A852-B69A9FE5371B}"/>
              </a:ext>
            </a:extLst>
          </p:cNvPr>
          <p:cNvSpPr>
            <a:spLocks noGrp="1"/>
          </p:cNvSpPr>
          <p:nvPr>
            <p:ph idx="1"/>
          </p:nvPr>
        </p:nvSpPr>
        <p:spPr>
          <a:xfrm>
            <a:off x="838200" y="1825624"/>
            <a:ext cx="10515600" cy="5032375"/>
          </a:xfrm>
        </p:spPr>
        <p:txBody>
          <a:bodyPr>
            <a:normAutofit fontScale="92500" lnSpcReduction="20000"/>
          </a:bodyPr>
          <a:lstStyle/>
          <a:p>
            <a:r>
              <a:rPr lang="nl-NL" dirty="0"/>
              <a:t>Big </a:t>
            </a:r>
            <a:r>
              <a:rPr lang="nl-NL" dirty="0" err="1"/>
              <a:t>idea</a:t>
            </a:r>
            <a:r>
              <a:rPr lang="nl-NL" dirty="0"/>
              <a:t> is helder en compleet (in max. 500 woorden)</a:t>
            </a:r>
          </a:p>
          <a:p>
            <a:endParaRPr lang="nl-NL" dirty="0"/>
          </a:p>
          <a:p>
            <a:r>
              <a:rPr lang="nl-NL" dirty="0"/>
              <a:t>Vooronderzoek geeft blijk van verdieping in markt en overtuigt</a:t>
            </a:r>
          </a:p>
          <a:p>
            <a:endParaRPr lang="nl-NL" dirty="0"/>
          </a:p>
          <a:p>
            <a:r>
              <a:rPr lang="nl-NL" dirty="0"/>
              <a:t>Onderzoeksopzet Sprint 1 en 2 zijn helder</a:t>
            </a:r>
          </a:p>
          <a:p>
            <a:endParaRPr lang="nl-NL" dirty="0"/>
          </a:p>
          <a:p>
            <a:r>
              <a:rPr lang="nl-NL" dirty="0" err="1"/>
              <a:t>Lean</a:t>
            </a:r>
            <a:r>
              <a:rPr lang="nl-NL" dirty="0"/>
              <a:t> canvas is goed ingevuld</a:t>
            </a:r>
          </a:p>
          <a:p>
            <a:endParaRPr lang="nl-NL" dirty="0"/>
          </a:p>
          <a:p>
            <a:r>
              <a:rPr lang="nl-NL" dirty="0"/>
              <a:t>Literatuurlijst is degelijk</a:t>
            </a:r>
          </a:p>
          <a:p>
            <a:pPr marL="0" indent="0">
              <a:buNone/>
            </a:pPr>
            <a:endParaRPr lang="nl-NL" dirty="0"/>
          </a:p>
          <a:p>
            <a:pPr marL="0" indent="0">
              <a:buNone/>
            </a:pPr>
            <a:r>
              <a:rPr lang="nl-NL" dirty="0"/>
              <a:t>(zie hand-out door afstudeercommissie gebruikt format “Afstudeervoorstel beoordeling Eigen Onderneming”)</a:t>
            </a:r>
          </a:p>
          <a:p>
            <a:pPr marL="0" indent="0">
              <a:buNone/>
            </a:pPr>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35314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4E91F-F9C1-4316-9EBF-B5862777A546}"/>
              </a:ext>
            </a:extLst>
          </p:cNvPr>
          <p:cNvSpPr>
            <a:spLocks noGrp="1"/>
          </p:cNvSpPr>
          <p:nvPr>
            <p:ph type="title"/>
          </p:nvPr>
        </p:nvSpPr>
        <p:spPr>
          <a:xfrm>
            <a:off x="838199" y="150521"/>
            <a:ext cx="11039669" cy="1325563"/>
          </a:xfrm>
        </p:spPr>
        <p:txBody>
          <a:bodyPr>
            <a:normAutofit/>
          </a:bodyPr>
          <a:lstStyle/>
          <a:p>
            <a:r>
              <a:rPr lang="nl-NL" b="1" dirty="0">
                <a:solidFill>
                  <a:srgbClr val="13C3C5"/>
                </a:solidFill>
              </a:rPr>
              <a:t>Wat zijn veelvoorkomende punten waarop we afstudeervoorstellen (fors) laten aanpassen? (1)</a:t>
            </a:r>
          </a:p>
        </p:txBody>
      </p:sp>
      <p:sp>
        <p:nvSpPr>
          <p:cNvPr id="5" name="Tijdelijke aanduiding voor inhoud 4">
            <a:extLst>
              <a:ext uri="{FF2B5EF4-FFF2-40B4-BE49-F238E27FC236}">
                <a16:creationId xmlns:a16="http://schemas.microsoft.com/office/drawing/2014/main" id="{347131B0-277F-41E8-A852-B69A9FE5371B}"/>
              </a:ext>
            </a:extLst>
          </p:cNvPr>
          <p:cNvSpPr>
            <a:spLocks noGrp="1"/>
          </p:cNvSpPr>
          <p:nvPr>
            <p:ph idx="1"/>
          </p:nvPr>
        </p:nvSpPr>
        <p:spPr>
          <a:xfrm>
            <a:off x="657231" y="1585881"/>
            <a:ext cx="10515600" cy="5512545"/>
          </a:xfrm>
        </p:spPr>
        <p:txBody>
          <a:bodyPr>
            <a:normAutofit/>
          </a:bodyPr>
          <a:lstStyle/>
          <a:p>
            <a:r>
              <a:rPr lang="nl-NL" b="1" u="sng" dirty="0"/>
              <a:t>Big </a:t>
            </a:r>
            <a:r>
              <a:rPr lang="nl-NL" b="1" u="sng" dirty="0" err="1"/>
              <a:t>idea</a:t>
            </a:r>
            <a:r>
              <a:rPr lang="nl-NL" b="1" u="sng" dirty="0"/>
              <a:t>:</a:t>
            </a:r>
          </a:p>
          <a:p>
            <a:pPr lvl="1"/>
            <a:r>
              <a:rPr lang="nl-NL" dirty="0"/>
              <a:t>Te lang (500 woorden)</a:t>
            </a:r>
          </a:p>
          <a:p>
            <a:pPr lvl="1"/>
            <a:r>
              <a:rPr lang="nl-NL" dirty="0"/>
              <a:t>Overtuigt niet: veelal niet helder, niet consistent, niet duidelijk</a:t>
            </a:r>
          </a:p>
          <a:p>
            <a:pPr lvl="1"/>
            <a:r>
              <a:rPr lang="nl-NL" dirty="0"/>
              <a:t>Onduidelijkheid over startsituatie (huidige status idee/onderneming)</a:t>
            </a:r>
          </a:p>
          <a:p>
            <a:pPr lvl="1"/>
            <a:r>
              <a:rPr lang="nl-NL" dirty="0"/>
              <a:t>Vaag of niet benoemd verdienmodel</a:t>
            </a:r>
          </a:p>
          <a:p>
            <a:pPr lvl="1"/>
            <a:r>
              <a:rPr lang="nl-NL" dirty="0"/>
              <a:t>Is geen variant ondernemen, maar meer product of onderzoek (Eigen onderneming: over 3 jaar moet je er “van kunnen leven”)</a:t>
            </a:r>
          </a:p>
          <a:p>
            <a:pPr lvl="1"/>
            <a:r>
              <a:rPr lang="nl-NL" dirty="0"/>
              <a:t>Geen mediabedrijf</a:t>
            </a:r>
          </a:p>
          <a:p>
            <a:r>
              <a:rPr lang="nl-NL" b="1" u="sng" dirty="0"/>
              <a:t>Vooronderzoek:</a:t>
            </a:r>
          </a:p>
          <a:p>
            <a:pPr lvl="1"/>
            <a:r>
              <a:rPr lang="nl-NL" dirty="0"/>
              <a:t>Niet gebaseerd op serieuze bronnen</a:t>
            </a:r>
          </a:p>
          <a:p>
            <a:pPr lvl="1"/>
            <a:r>
              <a:rPr lang="nl-NL" dirty="0"/>
              <a:t>Goede, relevante en actuele cijfers ontbreken</a:t>
            </a:r>
          </a:p>
          <a:p>
            <a:pPr lvl="1"/>
            <a:r>
              <a:rPr lang="nl-NL" dirty="0"/>
              <a:t>Vooronderzoek wordt niet ondersteund door interview met minimaal 3 potentiële klanten en/of experts (of zijn niet relevant of éénzijdig)</a:t>
            </a:r>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347641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4E91F-F9C1-4316-9EBF-B5862777A546}"/>
              </a:ext>
            </a:extLst>
          </p:cNvPr>
          <p:cNvSpPr>
            <a:spLocks noGrp="1"/>
          </p:cNvSpPr>
          <p:nvPr>
            <p:ph type="title"/>
          </p:nvPr>
        </p:nvSpPr>
        <p:spPr>
          <a:xfrm>
            <a:off x="838199" y="150521"/>
            <a:ext cx="11039669" cy="1325563"/>
          </a:xfrm>
        </p:spPr>
        <p:txBody>
          <a:bodyPr>
            <a:normAutofit/>
          </a:bodyPr>
          <a:lstStyle/>
          <a:p>
            <a:r>
              <a:rPr lang="nl-NL" b="1" dirty="0">
                <a:solidFill>
                  <a:srgbClr val="13C3C5"/>
                </a:solidFill>
              </a:rPr>
              <a:t>Wat zijn veelvoorkomende punten waarop we afstudeervoorstellen (fors) laten aanpassen? (2)</a:t>
            </a:r>
          </a:p>
        </p:txBody>
      </p:sp>
      <p:sp>
        <p:nvSpPr>
          <p:cNvPr id="5" name="Tijdelijke aanduiding voor inhoud 4">
            <a:extLst>
              <a:ext uri="{FF2B5EF4-FFF2-40B4-BE49-F238E27FC236}">
                <a16:creationId xmlns:a16="http://schemas.microsoft.com/office/drawing/2014/main" id="{347131B0-277F-41E8-A852-B69A9FE5371B}"/>
              </a:ext>
            </a:extLst>
          </p:cNvPr>
          <p:cNvSpPr>
            <a:spLocks noGrp="1"/>
          </p:cNvSpPr>
          <p:nvPr>
            <p:ph idx="1"/>
          </p:nvPr>
        </p:nvSpPr>
        <p:spPr>
          <a:xfrm>
            <a:off x="838200" y="1476084"/>
            <a:ext cx="10515600" cy="5512545"/>
          </a:xfrm>
        </p:spPr>
        <p:txBody>
          <a:bodyPr>
            <a:normAutofit fontScale="92500" lnSpcReduction="20000"/>
          </a:bodyPr>
          <a:lstStyle/>
          <a:p>
            <a:r>
              <a:rPr lang="nl-NL" b="1" u="sng" dirty="0"/>
              <a:t>Onderzoeksopzet Sprint 1 en 2:</a:t>
            </a:r>
          </a:p>
          <a:p>
            <a:pPr lvl="1"/>
            <a:r>
              <a:rPr lang="nl-NL" dirty="0"/>
              <a:t>Niet compleet:</a:t>
            </a:r>
          </a:p>
          <a:p>
            <a:pPr lvl="2"/>
            <a:r>
              <a:rPr lang="nl-NL" dirty="0"/>
              <a:t>Elke sprint moet desk + field zijn</a:t>
            </a:r>
          </a:p>
          <a:p>
            <a:pPr lvl="2"/>
            <a:r>
              <a:rPr lang="nl-NL" dirty="0"/>
              <a:t>Duidelijke criteria te onderzoeken groep</a:t>
            </a:r>
          </a:p>
          <a:p>
            <a:pPr lvl="2"/>
            <a:r>
              <a:rPr lang="nl-NL" dirty="0"/>
              <a:t>Onderzoeks- en deelvragen kloppend</a:t>
            </a:r>
          </a:p>
          <a:p>
            <a:pPr lvl="1"/>
            <a:r>
              <a:rPr lang="nl-NL" dirty="0"/>
              <a:t>Onduidelijkheid over welke aannames en vakjes van de </a:t>
            </a:r>
            <a:r>
              <a:rPr lang="nl-NL" dirty="0" err="1"/>
              <a:t>lean</a:t>
            </a:r>
            <a:r>
              <a:rPr lang="nl-NL" dirty="0"/>
              <a:t> canvas je checkt</a:t>
            </a:r>
          </a:p>
          <a:p>
            <a:pPr marL="457200" lvl="1" indent="0">
              <a:buNone/>
            </a:pPr>
            <a:endParaRPr lang="nl-NL" dirty="0"/>
          </a:p>
          <a:p>
            <a:r>
              <a:rPr lang="nl-NL" b="1" u="sng" dirty="0" err="1"/>
              <a:t>Lean</a:t>
            </a:r>
            <a:r>
              <a:rPr lang="nl-NL" b="1" u="sng" dirty="0"/>
              <a:t> canvas:</a:t>
            </a:r>
          </a:p>
          <a:p>
            <a:pPr lvl="1"/>
            <a:r>
              <a:rPr lang="nl-NL" dirty="0"/>
              <a:t>Incompleet </a:t>
            </a:r>
            <a:r>
              <a:rPr lang="nl-NL"/>
              <a:t>en niet </a:t>
            </a:r>
            <a:r>
              <a:rPr lang="nl-NL" dirty="0"/>
              <a:t>consistent ingevuld</a:t>
            </a:r>
          </a:p>
          <a:p>
            <a:pPr lvl="1"/>
            <a:r>
              <a:rPr lang="nl-NL" dirty="0"/>
              <a:t>Niet verdiept in wat in welk vakje moet (zie video: “</a:t>
            </a:r>
            <a:r>
              <a:rPr lang="nl-NL" dirty="0" err="1"/>
              <a:t>Capture</a:t>
            </a:r>
            <a:r>
              <a:rPr lang="nl-NL" dirty="0"/>
              <a:t> </a:t>
            </a:r>
            <a:r>
              <a:rPr lang="nl-NL" dirty="0" err="1"/>
              <a:t>your</a:t>
            </a:r>
            <a:r>
              <a:rPr lang="nl-NL" dirty="0"/>
              <a:t> business model in 20 minutes”: </a:t>
            </a:r>
            <a:r>
              <a:rPr lang="nl-NL" dirty="0">
                <a:hlinkClick r:id="rId3"/>
              </a:rPr>
              <a:t>https://www.youtube.com/watch?v=7o8uYdUaFR4</a:t>
            </a:r>
            <a:r>
              <a:rPr lang="nl-NL" dirty="0"/>
              <a:t>)</a:t>
            </a:r>
          </a:p>
          <a:p>
            <a:pPr lvl="1"/>
            <a:r>
              <a:rPr lang="nl-NL" dirty="0"/>
              <a:t>Verdienmodel ontbreekt in </a:t>
            </a:r>
            <a:r>
              <a:rPr lang="nl-NL" dirty="0" err="1"/>
              <a:t>revenue</a:t>
            </a:r>
            <a:r>
              <a:rPr lang="nl-NL" dirty="0"/>
              <a:t> streams (aannames) </a:t>
            </a:r>
          </a:p>
          <a:p>
            <a:pPr marL="457200" lvl="1" indent="0">
              <a:buNone/>
            </a:pPr>
            <a:endParaRPr lang="nl-NL" dirty="0"/>
          </a:p>
          <a:p>
            <a:r>
              <a:rPr lang="nl-NL" b="1" u="sng" dirty="0"/>
              <a:t>Literatuurlijst:</a:t>
            </a:r>
          </a:p>
          <a:p>
            <a:pPr lvl="1"/>
            <a:r>
              <a:rPr lang="nl-NL" dirty="0"/>
              <a:t>Te weinig serieuze en ook wetenschappelijke bronnen</a:t>
            </a:r>
          </a:p>
          <a:p>
            <a:pPr lvl="1"/>
            <a:r>
              <a:rPr lang="nl-NL" dirty="0"/>
              <a:t>Ga naar de bron van je bron</a:t>
            </a:r>
          </a:p>
          <a:p>
            <a:pPr lvl="1"/>
            <a:r>
              <a:rPr lang="nl-NL" dirty="0"/>
              <a:t>Internationale bron ontbreekt</a:t>
            </a:r>
          </a:p>
          <a:p>
            <a:pPr lvl="1"/>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41755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a:solidFill>
                  <a:schemeClr val="accent2"/>
                </a:solidFill>
              </a:rPr>
              <a:t>Het afstudeervoorstel - CO</a:t>
            </a:r>
          </a:p>
        </p:txBody>
      </p:sp>
      <p:sp>
        <p:nvSpPr>
          <p:cNvPr id="3" name="Subtitle 2"/>
          <p:cNvSpPr>
            <a:spLocks noGrp="1"/>
          </p:cNvSpPr>
          <p:nvPr>
            <p:ph type="subTitle" idx="1"/>
          </p:nvPr>
        </p:nvSpPr>
        <p:spPr/>
        <p:txBody>
          <a:bodyPr/>
          <a:lstStyle/>
          <a:p>
            <a:r>
              <a:rPr lang="nl-NL" dirty="0">
                <a:solidFill>
                  <a:schemeClr val="accent2">
                    <a:lumMod val="75000"/>
                  </a:schemeClr>
                </a:solidFill>
              </a:rPr>
              <a:t>Onderzoek, Product, Onderneming, Project (pilot)</a:t>
            </a:r>
          </a:p>
        </p:txBody>
      </p:sp>
    </p:spTree>
    <p:extLst>
      <p:ext uri="{BB962C8B-B14F-4D97-AF65-F5344CB8AC3E}">
        <p14:creationId xmlns:p14="http://schemas.microsoft.com/office/powerpoint/2010/main" val="26600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53964-857A-42F0-905C-1FCA7C39B4F1}"/>
              </a:ext>
            </a:extLst>
          </p:cNvPr>
          <p:cNvSpPr>
            <a:spLocks noGrp="1"/>
          </p:cNvSpPr>
          <p:nvPr>
            <p:ph type="title"/>
          </p:nvPr>
        </p:nvSpPr>
        <p:spPr/>
        <p:txBody>
          <a:bodyPr/>
          <a:lstStyle/>
          <a:p>
            <a:r>
              <a:rPr lang="en-US" dirty="0" err="1"/>
              <a:t>Algemeen</a:t>
            </a:r>
            <a:endParaRPr lang="nl-NL" dirty="0"/>
          </a:p>
        </p:txBody>
      </p:sp>
      <p:sp>
        <p:nvSpPr>
          <p:cNvPr id="5" name="Content Placeholder 4">
            <a:extLst>
              <a:ext uri="{FF2B5EF4-FFF2-40B4-BE49-F238E27FC236}">
                <a16:creationId xmlns:a16="http://schemas.microsoft.com/office/drawing/2014/main" id="{C8CB4D84-4419-43D6-8E9D-C7ED241495EC}"/>
              </a:ext>
            </a:extLst>
          </p:cNvPr>
          <p:cNvSpPr>
            <a:spLocks noGrp="1"/>
          </p:cNvSpPr>
          <p:nvPr>
            <p:ph idx="1"/>
          </p:nvPr>
        </p:nvSpPr>
        <p:spPr/>
        <p:txBody>
          <a:bodyPr/>
          <a:lstStyle/>
          <a:p>
            <a:r>
              <a:rPr lang="en-US" dirty="0"/>
              <a:t>Elke </a:t>
            </a:r>
            <a:r>
              <a:rPr lang="en-US" dirty="0" err="1"/>
              <a:t>afstudeervariant</a:t>
            </a:r>
            <a:r>
              <a:rPr lang="en-US" dirty="0"/>
              <a:t> </a:t>
            </a:r>
            <a:r>
              <a:rPr lang="en-US" dirty="0" err="1"/>
              <a:t>heeft</a:t>
            </a:r>
            <a:r>
              <a:rPr lang="en-US" dirty="0"/>
              <a:t> </a:t>
            </a:r>
            <a:r>
              <a:rPr lang="en-US" dirty="0" err="1"/>
              <a:t>een</a:t>
            </a:r>
            <a:r>
              <a:rPr lang="en-US" dirty="0"/>
              <a:t> eigen </a:t>
            </a:r>
            <a:r>
              <a:rPr lang="en-US" dirty="0" err="1"/>
              <a:t>pagina</a:t>
            </a:r>
            <a:r>
              <a:rPr lang="en-US" dirty="0"/>
              <a:t>, </a:t>
            </a:r>
            <a:r>
              <a:rPr lang="en-US" dirty="0" err="1"/>
              <a:t>daar</a:t>
            </a:r>
            <a:r>
              <a:rPr lang="en-US" dirty="0"/>
              <a:t> </a:t>
            </a:r>
            <a:r>
              <a:rPr lang="en-US" dirty="0" err="1"/>
              <a:t>vind</a:t>
            </a:r>
            <a:r>
              <a:rPr lang="en-US" dirty="0"/>
              <a:t> je de </a:t>
            </a:r>
            <a:r>
              <a:rPr lang="en-US" dirty="0" err="1"/>
              <a:t>formulieren</a:t>
            </a:r>
            <a:r>
              <a:rPr lang="en-US" dirty="0"/>
              <a:t> </a:t>
            </a:r>
            <a:r>
              <a:rPr lang="en-US" dirty="0" err="1"/>
              <a:t>voor</a:t>
            </a:r>
            <a:r>
              <a:rPr lang="en-US" dirty="0"/>
              <a:t> het </a:t>
            </a:r>
            <a:r>
              <a:rPr lang="en-US" dirty="0" err="1"/>
              <a:t>voorstel</a:t>
            </a:r>
            <a:r>
              <a:rPr lang="en-US" dirty="0"/>
              <a:t>. </a:t>
            </a:r>
          </a:p>
          <a:p>
            <a:r>
              <a:rPr lang="en-US" dirty="0"/>
              <a:t>Let op de </a:t>
            </a:r>
            <a:r>
              <a:rPr lang="en-US" b="1" dirty="0"/>
              <a:t>criteria </a:t>
            </a:r>
            <a:r>
              <a:rPr lang="en-US" b="1" dirty="0" err="1"/>
              <a:t>voor</a:t>
            </a:r>
            <a:r>
              <a:rPr lang="en-US" b="1" dirty="0"/>
              <a:t> </a:t>
            </a:r>
            <a:r>
              <a:rPr lang="en-US" b="1" dirty="0" err="1"/>
              <a:t>een</a:t>
            </a:r>
            <a:r>
              <a:rPr lang="en-US" b="1" dirty="0"/>
              <a:t> </a:t>
            </a:r>
            <a:r>
              <a:rPr lang="en-US" b="1" dirty="0" err="1"/>
              <a:t>afstudeeropdracht</a:t>
            </a:r>
            <a:r>
              <a:rPr lang="en-US" b="1" dirty="0"/>
              <a:t>:</a:t>
            </a:r>
            <a:r>
              <a:rPr lang="en-US" dirty="0"/>
              <a:t> per variant </a:t>
            </a:r>
            <a:r>
              <a:rPr lang="en-US" dirty="0" err="1"/>
              <a:t>kunnen</a:t>
            </a:r>
            <a:r>
              <a:rPr lang="en-US" dirty="0"/>
              <a:t> </a:t>
            </a:r>
            <a:r>
              <a:rPr lang="en-US" dirty="0" err="1"/>
              <a:t>deze</a:t>
            </a:r>
            <a:r>
              <a:rPr lang="en-US" dirty="0"/>
              <a:t> </a:t>
            </a:r>
            <a:r>
              <a:rPr lang="en-US" dirty="0" err="1"/>
              <a:t>verschillen</a:t>
            </a:r>
            <a:r>
              <a:rPr lang="en-US" dirty="0"/>
              <a:t>!</a:t>
            </a:r>
          </a:p>
          <a:p>
            <a:r>
              <a:rPr lang="en-US" dirty="0"/>
              <a:t>Op de jaar4-pagina </a:t>
            </a:r>
            <a:r>
              <a:rPr lang="en-US" dirty="0" err="1"/>
              <a:t>vind</a:t>
            </a:r>
            <a:r>
              <a:rPr lang="en-US" dirty="0"/>
              <a:t> je </a:t>
            </a:r>
            <a:r>
              <a:rPr lang="en-US" dirty="0" err="1"/>
              <a:t>alle</a:t>
            </a:r>
            <a:r>
              <a:rPr lang="en-US" dirty="0"/>
              <a:t> deadlines, FAQ’s en </a:t>
            </a:r>
            <a:r>
              <a:rPr lang="en-US" dirty="0" err="1"/>
              <a:t>doorkliks</a:t>
            </a:r>
            <a:r>
              <a:rPr lang="en-US" dirty="0"/>
              <a:t> </a:t>
            </a:r>
            <a:r>
              <a:rPr lang="en-US" dirty="0" err="1"/>
              <a:t>naar</a:t>
            </a:r>
            <a:r>
              <a:rPr lang="en-US" dirty="0"/>
              <a:t> </a:t>
            </a:r>
            <a:r>
              <a:rPr lang="en-US" dirty="0" err="1"/>
              <a:t>meer</a:t>
            </a:r>
            <a:r>
              <a:rPr lang="en-US" dirty="0"/>
              <a:t> info: </a:t>
            </a:r>
          </a:p>
          <a:p>
            <a:pPr marL="0" indent="0">
              <a:buNone/>
            </a:pPr>
            <a:r>
              <a:rPr lang="en-US" dirty="0"/>
              <a:t>	https://fdmci.mijnhva.nl/NL/Opleidingen/co/Paginas/CO-Jaar-4.aspx</a:t>
            </a:r>
          </a:p>
          <a:p>
            <a:pPr marL="0" indent="0">
              <a:buNone/>
            </a:pPr>
            <a:endParaRPr lang="nl-NL" dirty="0"/>
          </a:p>
        </p:txBody>
      </p:sp>
    </p:spTree>
    <p:extLst>
      <p:ext uri="{BB962C8B-B14F-4D97-AF65-F5344CB8AC3E}">
        <p14:creationId xmlns:p14="http://schemas.microsoft.com/office/powerpoint/2010/main" val="2839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05A6-0A24-4E7F-A420-B1BB657079C0}"/>
              </a:ext>
            </a:extLst>
          </p:cNvPr>
          <p:cNvSpPr>
            <a:spLocks noGrp="1"/>
          </p:cNvSpPr>
          <p:nvPr>
            <p:ph type="title"/>
          </p:nvPr>
        </p:nvSpPr>
        <p:spPr>
          <a:xfrm>
            <a:off x="2799760" y="365125"/>
            <a:ext cx="8554039" cy="1325563"/>
          </a:xfrm>
        </p:spPr>
        <p:txBody>
          <a:bodyPr/>
          <a:lstStyle/>
          <a:p>
            <a:r>
              <a:rPr lang="nl-NL" b="1" dirty="0">
                <a:solidFill>
                  <a:srgbClr val="C00000"/>
                </a:solidFill>
              </a:rPr>
              <a:t>Vandaag op het programma</a:t>
            </a:r>
          </a:p>
        </p:txBody>
      </p:sp>
      <p:sp>
        <p:nvSpPr>
          <p:cNvPr id="3" name="Content Placeholder 2">
            <a:extLst>
              <a:ext uri="{FF2B5EF4-FFF2-40B4-BE49-F238E27FC236}">
                <a16:creationId xmlns:a16="http://schemas.microsoft.com/office/drawing/2014/main" id="{FE31264E-5F6E-41A8-9041-5EA792DC0B28}"/>
              </a:ext>
            </a:extLst>
          </p:cNvPr>
          <p:cNvSpPr>
            <a:spLocks noGrp="1"/>
          </p:cNvSpPr>
          <p:nvPr>
            <p:ph idx="1"/>
          </p:nvPr>
        </p:nvSpPr>
        <p:spPr>
          <a:xfrm>
            <a:off x="471341" y="1904215"/>
            <a:ext cx="11566688" cy="4272748"/>
          </a:xfrm>
        </p:spPr>
        <p:txBody>
          <a:bodyPr>
            <a:normAutofit lnSpcReduction="10000"/>
          </a:bodyPr>
          <a:lstStyle/>
          <a:p>
            <a:pPr marL="0" indent="0">
              <a:buNone/>
            </a:pPr>
            <a:r>
              <a:rPr lang="nl-NL" dirty="0"/>
              <a:t>Kort voorstelrondje…</a:t>
            </a:r>
          </a:p>
          <a:p>
            <a:pPr marL="0" indent="0">
              <a:buNone/>
            </a:pPr>
            <a:endParaRPr lang="nl-NL" dirty="0"/>
          </a:p>
          <a:p>
            <a:pPr marL="0" indent="0">
              <a:buNone/>
            </a:pPr>
            <a:r>
              <a:rPr lang="nl-NL" dirty="0"/>
              <a:t>10.20 - 11.20u:  De afstudeercoördinatoren over 'Van idee tot voorstel’. </a:t>
            </a:r>
          </a:p>
          <a:p>
            <a:pPr marL="0" indent="0">
              <a:buNone/>
            </a:pPr>
            <a:br>
              <a:rPr lang="nl-NL" dirty="0"/>
            </a:br>
            <a:r>
              <a:rPr lang="nl-NL" dirty="0"/>
              <a:t>11.30u - 12.30u: Bas Naber en Arent Muller over coaching en het voeren van begeleidingsgesprekken. </a:t>
            </a:r>
          </a:p>
          <a:p>
            <a:pPr marL="0" indent="0">
              <a:buNone/>
            </a:pPr>
            <a:br>
              <a:rPr lang="nl-NL" dirty="0"/>
            </a:br>
            <a:r>
              <a:rPr lang="nl-NL" dirty="0"/>
              <a:t>12.40u - 13.40u: Bespreken in kleinere groepen van afstudeervoorstellen (onder leiding van afstudeercoördinatoren)  </a:t>
            </a:r>
            <a:br>
              <a:rPr lang="nl-NL" dirty="0"/>
            </a:br>
            <a:r>
              <a:rPr lang="nl-NL" dirty="0"/>
              <a:t>Tussendoor is er koffie en lunch.  </a:t>
            </a:r>
          </a:p>
          <a:p>
            <a:pPr marL="0" indent="0">
              <a:buNone/>
            </a:pPr>
            <a:endParaRPr lang="nl-NL" dirty="0"/>
          </a:p>
        </p:txBody>
      </p:sp>
    </p:spTree>
    <p:extLst>
      <p:ext uri="{BB962C8B-B14F-4D97-AF65-F5344CB8AC3E}">
        <p14:creationId xmlns:p14="http://schemas.microsoft.com/office/powerpoint/2010/main" val="15633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6" y="750480"/>
            <a:ext cx="11077575" cy="905571"/>
          </a:xfrm>
        </p:spPr>
        <p:txBody>
          <a:bodyPr/>
          <a:lstStyle/>
          <a:p>
            <a:r>
              <a:rPr lang="nl-NL" dirty="0">
                <a:solidFill>
                  <a:schemeClr val="accent1">
                    <a:lumMod val="75000"/>
                  </a:schemeClr>
                </a:solidFill>
              </a:rPr>
              <a:t>Allereerst: De H van HBO</a:t>
            </a:r>
          </a:p>
        </p:txBody>
      </p:sp>
      <p:sp>
        <p:nvSpPr>
          <p:cNvPr id="3" name="Content Placeholder 2"/>
          <p:cNvSpPr>
            <a:spLocks noGrp="1"/>
          </p:cNvSpPr>
          <p:nvPr>
            <p:ph idx="1"/>
          </p:nvPr>
        </p:nvSpPr>
        <p:spPr>
          <a:xfrm>
            <a:off x="276226" y="1524000"/>
            <a:ext cx="10515600" cy="4652963"/>
          </a:xfrm>
        </p:spPr>
        <p:txBody>
          <a:bodyPr/>
          <a:lstStyle/>
          <a:p>
            <a:pPr marL="0" indent="0">
              <a:buNone/>
            </a:pPr>
            <a:r>
              <a:rPr lang="nl-NL" dirty="0"/>
              <a:t>Eindcriteria voor een HBO afstudeeropdracht: </a:t>
            </a:r>
            <a:r>
              <a:rPr lang="nl-NL" b="1" dirty="0"/>
              <a:t>proeve van bekwaamheid</a:t>
            </a:r>
          </a:p>
          <a:p>
            <a:pPr marL="0" indent="0">
              <a:buNone/>
            </a:pPr>
            <a:endParaRPr lang="nl-NL" b="1" dirty="0"/>
          </a:p>
          <a:p>
            <a:pPr marL="0" indent="0">
              <a:buNone/>
            </a:pPr>
            <a:r>
              <a:rPr lang="nl-NL" b="1" dirty="0" err="1"/>
              <a:t>Startbekwaam</a:t>
            </a:r>
            <a:r>
              <a:rPr lang="nl-NL" b="1" dirty="0"/>
              <a:t>: </a:t>
            </a:r>
          </a:p>
          <a:p>
            <a:pPr>
              <a:lnSpc>
                <a:spcPct val="100000"/>
              </a:lnSpc>
            </a:pPr>
            <a:r>
              <a:rPr lang="nl-NL" dirty="0"/>
              <a:t>handelt vanuit een professionele kennisbasis: adequaat handelen/transfer in nieuwe situaties en nieuwe vraagstukken</a:t>
            </a:r>
          </a:p>
          <a:p>
            <a:pPr>
              <a:lnSpc>
                <a:spcPct val="100000"/>
              </a:lnSpc>
            </a:pPr>
            <a:r>
              <a:rPr lang="nl-NL" dirty="0"/>
              <a:t>werkt methodisch: systematisch aanpak voor het oplossen van praktijkvraagstukken</a:t>
            </a:r>
          </a:p>
          <a:p>
            <a:r>
              <a:rPr lang="nl-NL" dirty="0"/>
              <a:t>is onderzoekend: relevantie en grondigheid</a:t>
            </a:r>
          </a:p>
          <a:p>
            <a:r>
              <a:rPr lang="nl-NL" dirty="0"/>
              <a:t>en reflecteert kritisch op het proces, het resultaat en de eigen rol</a:t>
            </a:r>
          </a:p>
          <a:p>
            <a:pPr>
              <a:buFontTx/>
              <a:buChar char="-"/>
            </a:pPr>
            <a:endParaRPr lang="nl-NL" dirty="0"/>
          </a:p>
        </p:txBody>
      </p:sp>
      <p:sp>
        <p:nvSpPr>
          <p:cNvPr id="4" name="TextBox 3"/>
          <p:cNvSpPr txBox="1"/>
          <p:nvPr/>
        </p:nvSpPr>
        <p:spPr>
          <a:xfrm>
            <a:off x="401782" y="6391275"/>
            <a:ext cx="66624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DC9547"/>
                </a:solidFill>
                <a:effectLst/>
                <a:uLnTx/>
                <a:uFillTx/>
                <a:latin typeface="Calibri"/>
                <a:ea typeface="+mn-ea"/>
                <a:cs typeface="+mn-cs"/>
              </a:rPr>
              <a:t>Bron: Leidraad Eindniveau, M. Kok en L. te </a:t>
            </a:r>
            <a:r>
              <a:rPr kumimoji="0" lang="nl-NL" sz="1800" b="0" i="0" u="none" strike="noStrike" kern="1200" cap="none" spc="0" normalizeH="0" baseline="0" noProof="0" dirty="0" err="1">
                <a:ln>
                  <a:noFill/>
                </a:ln>
                <a:solidFill>
                  <a:srgbClr val="DC9547"/>
                </a:solidFill>
                <a:effectLst/>
                <a:uLnTx/>
                <a:uFillTx/>
                <a:latin typeface="Calibri"/>
                <a:ea typeface="+mn-ea"/>
                <a:cs typeface="+mn-cs"/>
              </a:rPr>
              <a:t>Linteloo</a:t>
            </a:r>
            <a:r>
              <a:rPr kumimoji="0" lang="nl-NL" sz="1800" b="0" i="0" u="none" strike="noStrike" kern="1200" cap="none" spc="0" normalizeH="0" baseline="0" noProof="0" dirty="0">
                <a:ln>
                  <a:noFill/>
                </a:ln>
                <a:solidFill>
                  <a:srgbClr val="DC9547"/>
                </a:solidFill>
                <a:effectLst/>
                <a:uLnTx/>
                <a:uFillTx/>
                <a:latin typeface="Calibri"/>
                <a:ea typeface="+mn-ea"/>
                <a:cs typeface="+mn-cs"/>
              </a:rPr>
              <a:t>, www.score.hva.nl</a:t>
            </a:r>
          </a:p>
        </p:txBody>
      </p:sp>
    </p:spTree>
    <p:extLst>
      <p:ext uri="{BB962C8B-B14F-4D97-AF65-F5344CB8AC3E}">
        <p14:creationId xmlns:p14="http://schemas.microsoft.com/office/powerpoint/2010/main" val="354321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6" y="622113"/>
            <a:ext cx="11077575" cy="905571"/>
          </a:xfrm>
        </p:spPr>
        <p:txBody>
          <a:bodyPr>
            <a:normAutofit fontScale="90000"/>
          </a:bodyPr>
          <a:lstStyle/>
          <a:p>
            <a:r>
              <a:rPr lang="nl-NL" dirty="0">
                <a:solidFill>
                  <a:schemeClr val="accent1">
                    <a:lumMod val="75000"/>
                  </a:schemeClr>
                </a:solidFill>
              </a:rPr>
              <a:t>Allereerst: De H van HBO</a:t>
            </a:r>
            <a:br>
              <a:rPr lang="nl-NL" dirty="0">
                <a:solidFill>
                  <a:schemeClr val="accent1">
                    <a:lumMod val="75000"/>
                  </a:schemeClr>
                </a:solidFill>
              </a:rPr>
            </a:br>
            <a:br>
              <a:rPr lang="nl-NL" dirty="0">
                <a:solidFill>
                  <a:schemeClr val="accent1">
                    <a:lumMod val="75000"/>
                  </a:schemeClr>
                </a:solidFill>
              </a:rPr>
            </a:br>
            <a:br>
              <a:rPr lang="nl-NL" dirty="0">
                <a:solidFill>
                  <a:schemeClr val="accent1">
                    <a:lumMod val="75000"/>
                  </a:schemeClr>
                </a:solidFill>
              </a:rPr>
            </a:br>
            <a:endParaRPr lang="nl-NL" dirty="0">
              <a:solidFill>
                <a:schemeClr val="accent1">
                  <a:lumMod val="75000"/>
                </a:schemeClr>
              </a:solidFill>
            </a:endParaRPr>
          </a:p>
        </p:txBody>
      </p:sp>
      <p:sp>
        <p:nvSpPr>
          <p:cNvPr id="3" name="Content Placeholder 2"/>
          <p:cNvSpPr>
            <a:spLocks noGrp="1"/>
          </p:cNvSpPr>
          <p:nvPr>
            <p:ph idx="1"/>
          </p:nvPr>
        </p:nvSpPr>
        <p:spPr>
          <a:xfrm>
            <a:off x="276226" y="1080656"/>
            <a:ext cx="10515600" cy="5310620"/>
          </a:xfrm>
        </p:spPr>
        <p:txBody>
          <a:bodyPr>
            <a:normAutofit fontScale="62500" lnSpcReduction="20000"/>
          </a:bodyPr>
          <a:lstStyle/>
          <a:p>
            <a:pPr marL="0" indent="0">
              <a:buNone/>
            </a:pPr>
            <a:r>
              <a:rPr lang="nl-NL" b="1" dirty="0"/>
              <a:t>Niveau van de integrale eindopdracht: </a:t>
            </a:r>
          </a:p>
          <a:p>
            <a:pPr marL="0" indent="0">
              <a:buNone/>
            </a:pPr>
            <a:endParaRPr lang="nl-NL" b="1" dirty="0">
              <a:solidFill>
                <a:srgbClr val="231F20"/>
              </a:solidFill>
              <a:latin typeface="Frutiger LT Com 45 Light" panose="020B0303030504020204" pitchFamily="34" charset="0"/>
            </a:endParaRPr>
          </a:p>
          <a:p>
            <a:pPr marL="0" indent="0">
              <a:buNone/>
            </a:pPr>
            <a:r>
              <a:rPr lang="nl-NL" b="1" dirty="0">
                <a:solidFill>
                  <a:schemeClr val="accent1">
                    <a:lumMod val="50000"/>
                  </a:schemeClr>
                </a:solidFill>
                <a:latin typeface="Frutiger LT Com 45 Light" panose="020B0303030504020204" pitchFamily="34" charset="0"/>
              </a:rPr>
              <a:t>Cognitieve complexiteit taak</a:t>
            </a:r>
            <a:endParaRPr lang="nl-NL" sz="1000" dirty="0">
              <a:solidFill>
                <a:schemeClr val="accent1">
                  <a:lumMod val="50000"/>
                </a:schemeClr>
              </a:solidFill>
              <a:latin typeface="Frutiger LT Com 45 Light" panose="020B0303030504020204" pitchFamily="34" charset="0"/>
            </a:endParaRPr>
          </a:p>
          <a:p>
            <a:pPr marR="1020">
              <a:lnSpc>
                <a:spcPct val="120000"/>
              </a:lnSpc>
            </a:pPr>
            <a:r>
              <a:rPr lang="nl-NL" dirty="0">
                <a:solidFill>
                  <a:schemeClr val="accent1">
                    <a:lumMod val="50000"/>
                  </a:schemeClr>
                </a:solidFill>
                <a:latin typeface="Frutiger LT Com 45 Light" panose="020B0303030504020204" pitchFamily="34" charset="0"/>
              </a:rPr>
              <a:t>De opdracht heeft betrekking op een relevant beroepsvraagstuk (kenmerkend voor de praktijk) en sluit aan op de eindkwalificaties die in het afstudeerprogramma getoetst worden.</a:t>
            </a:r>
          </a:p>
          <a:p>
            <a:pPr marR="3980"/>
            <a:r>
              <a:rPr lang="nl-NL" dirty="0">
                <a:solidFill>
                  <a:schemeClr val="accent1">
                    <a:lumMod val="50000"/>
                  </a:schemeClr>
                </a:solidFill>
                <a:latin typeface="Frutiger LT Com 45 Light" panose="020B0303030504020204" pitchFamily="34" charset="0"/>
              </a:rPr>
              <a:t>Het vraagstuk is voor de opdrachtgever relevant en nieuw, de oplossing is gericht op verbetering van de praktijk.</a:t>
            </a:r>
          </a:p>
          <a:p>
            <a:r>
              <a:rPr lang="nl-NL" dirty="0">
                <a:solidFill>
                  <a:schemeClr val="accent1">
                    <a:lumMod val="50000"/>
                  </a:schemeClr>
                </a:solidFill>
                <a:latin typeface="Frutiger LT Com 45 Light" panose="020B0303030504020204" pitchFamily="34" charset="0"/>
              </a:rPr>
              <a:t>Een standaard antwoord of oplossing is niet voorhanden: meerdere invalshoeken zijn mogelijk.</a:t>
            </a:r>
            <a:endParaRPr lang="nl-NL" sz="3200" dirty="0">
              <a:solidFill>
                <a:schemeClr val="accent1">
                  <a:lumMod val="50000"/>
                </a:schemeClr>
              </a:solidFill>
              <a:latin typeface="Times New Roman" panose="02020603050405020304" pitchFamily="18" charset="0"/>
            </a:endParaRPr>
          </a:p>
          <a:p>
            <a:pPr>
              <a:lnSpc>
                <a:spcPct val="120000"/>
              </a:lnSpc>
            </a:pPr>
            <a:r>
              <a:rPr lang="nl-NL" dirty="0">
                <a:solidFill>
                  <a:schemeClr val="accent1">
                    <a:lumMod val="50000"/>
                  </a:schemeClr>
                </a:solidFill>
                <a:latin typeface="Frutiger LT Com 45 Light" panose="020B0303030504020204" pitchFamily="34" charset="0"/>
              </a:rPr>
              <a:t>Er is onderzoek nodig om tot een goed beroepsproduct te komen. Aanpak en oplossing vragen om integratie van kennis en vaardigheden die eerder in de opleiding aan de orde zijn geweest en/of hierop voortbouwen.</a:t>
            </a:r>
          </a:p>
          <a:p>
            <a:pPr marL="0" marR="66710" indent="0">
              <a:buNone/>
            </a:pPr>
            <a:endParaRPr lang="nl-NL" sz="2300" b="1" dirty="0">
              <a:solidFill>
                <a:schemeClr val="accent1">
                  <a:lumMod val="50000"/>
                </a:schemeClr>
              </a:solidFill>
              <a:latin typeface="Frutiger LT Com 45 Light" panose="020B0303030504020204" pitchFamily="34" charset="0"/>
            </a:endParaRPr>
          </a:p>
          <a:p>
            <a:pPr marL="0" marR="66710" indent="0">
              <a:buNone/>
            </a:pPr>
            <a:r>
              <a:rPr lang="nl-NL" sz="2300" b="1" dirty="0">
                <a:solidFill>
                  <a:schemeClr val="accent1">
                    <a:lumMod val="50000"/>
                  </a:schemeClr>
                </a:solidFill>
                <a:latin typeface="Frutiger LT Com 45 Light" panose="020B0303030504020204" pitchFamily="34" charset="0"/>
              </a:rPr>
              <a:t>Complexiteit context </a:t>
            </a:r>
          </a:p>
          <a:p>
            <a:pPr marR="66710"/>
            <a:r>
              <a:rPr lang="nl-NL" dirty="0">
                <a:solidFill>
                  <a:schemeClr val="accent1">
                    <a:lumMod val="50000"/>
                  </a:schemeClr>
                </a:solidFill>
                <a:latin typeface="Frutiger LT Com 45 Light" panose="020B0303030504020204" pitchFamily="34" charset="0"/>
              </a:rPr>
              <a:t>Er is een (beperkt) aantal stakeholders: hun perspectieven worden meegenomen bij aanpak en oplossing.</a:t>
            </a:r>
          </a:p>
          <a:p>
            <a:pPr marR="69020" algn="just"/>
            <a:r>
              <a:rPr lang="nl-NL" dirty="0">
                <a:solidFill>
                  <a:schemeClr val="accent1">
                    <a:lumMod val="50000"/>
                  </a:schemeClr>
                </a:solidFill>
                <a:latin typeface="Frutiger LT Com 45 Light" panose="020B0303030504020204" pitchFamily="34" charset="0"/>
              </a:rPr>
              <a:t>De student heeft toegang tot relevante informatie en stakeholders in/van de organisatie.</a:t>
            </a:r>
          </a:p>
          <a:p>
            <a:pPr marL="0" indent="0">
              <a:buNone/>
            </a:pPr>
            <a:endParaRPr lang="nl-NL" dirty="0">
              <a:solidFill>
                <a:schemeClr val="accent1">
                  <a:lumMod val="50000"/>
                </a:schemeClr>
              </a:solidFill>
              <a:latin typeface="Frutiger LT Com 45 Light" panose="020B0303030504020204" pitchFamily="34" charset="0"/>
            </a:endParaRPr>
          </a:p>
          <a:p>
            <a:pPr marL="0" indent="0">
              <a:buNone/>
            </a:pPr>
            <a:r>
              <a:rPr lang="nl-NL" b="1" dirty="0">
                <a:solidFill>
                  <a:schemeClr val="accent1">
                    <a:lumMod val="50000"/>
                  </a:schemeClr>
                </a:solidFill>
                <a:latin typeface="Frutiger LT Com 45 Light" panose="020B0303030504020204" pitchFamily="34" charset="0"/>
              </a:rPr>
              <a:t>Zelfstandigheid student </a:t>
            </a:r>
          </a:p>
          <a:p>
            <a:r>
              <a:rPr lang="nl-NL" dirty="0">
                <a:solidFill>
                  <a:schemeClr val="accent1">
                    <a:lumMod val="50000"/>
                  </a:schemeClr>
                </a:solidFill>
                <a:latin typeface="Frutiger LT Com 45 Light" panose="020B0303030504020204" pitchFamily="34" charset="0"/>
              </a:rPr>
              <a:t>De student is in de gelegenheid zelfstandig te werken: hij wordt geacht zelf voorstellen voor aanpak en oplossing te doen.</a:t>
            </a:r>
          </a:p>
          <a:p>
            <a:pPr marR="69700" algn="just"/>
            <a:r>
              <a:rPr lang="nl-NL" dirty="0">
                <a:solidFill>
                  <a:schemeClr val="accent1">
                    <a:lumMod val="50000"/>
                  </a:schemeClr>
                </a:solidFill>
                <a:latin typeface="Frutiger LT Com 45 Light" panose="020B0303030504020204" pitchFamily="34" charset="0"/>
              </a:rPr>
              <a:t>Er is een opdrachtgever die geïnteresseerd is in het resultaat en met wie de student kan afstemmen. </a:t>
            </a:r>
          </a:p>
          <a:p>
            <a:pPr marR="69700" algn="just"/>
            <a:r>
              <a:rPr lang="nl-NL" dirty="0">
                <a:solidFill>
                  <a:schemeClr val="accent1">
                    <a:lumMod val="50000"/>
                  </a:schemeClr>
                </a:solidFill>
                <a:latin typeface="Frutiger LT Com 45 Light" panose="020B0303030504020204" pitchFamily="34" charset="0"/>
              </a:rPr>
              <a:t>De opdrachtgever beschikt over tijd en expertise om de student van feedback te voorzien.</a:t>
            </a:r>
          </a:p>
        </p:txBody>
      </p:sp>
      <p:sp>
        <p:nvSpPr>
          <p:cNvPr id="4" name="TextBox 3"/>
          <p:cNvSpPr txBox="1"/>
          <p:nvPr/>
        </p:nvSpPr>
        <p:spPr>
          <a:xfrm>
            <a:off x="401782" y="6391275"/>
            <a:ext cx="66624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DC9547"/>
                </a:solidFill>
                <a:effectLst/>
                <a:uLnTx/>
                <a:uFillTx/>
                <a:latin typeface="Calibri"/>
                <a:ea typeface="+mn-ea"/>
                <a:cs typeface="+mn-cs"/>
              </a:rPr>
              <a:t>Bron: Leidraad Eindniveau, M. Kok en L. te </a:t>
            </a:r>
            <a:r>
              <a:rPr kumimoji="0" lang="nl-NL" sz="1800" b="0" i="0" u="none" strike="noStrike" kern="1200" cap="none" spc="0" normalizeH="0" baseline="0" noProof="0" dirty="0" err="1">
                <a:ln>
                  <a:noFill/>
                </a:ln>
                <a:solidFill>
                  <a:srgbClr val="DC9547"/>
                </a:solidFill>
                <a:effectLst/>
                <a:uLnTx/>
                <a:uFillTx/>
                <a:latin typeface="Calibri"/>
                <a:ea typeface="+mn-ea"/>
                <a:cs typeface="+mn-cs"/>
              </a:rPr>
              <a:t>Linteloo</a:t>
            </a:r>
            <a:r>
              <a:rPr kumimoji="0" lang="nl-NL" sz="1800" b="0" i="0" u="none" strike="noStrike" kern="1200" cap="none" spc="0" normalizeH="0" baseline="0" noProof="0" dirty="0">
                <a:ln>
                  <a:noFill/>
                </a:ln>
                <a:solidFill>
                  <a:srgbClr val="DC9547"/>
                </a:solidFill>
                <a:effectLst/>
                <a:uLnTx/>
                <a:uFillTx/>
                <a:latin typeface="Calibri"/>
                <a:ea typeface="+mn-ea"/>
                <a:cs typeface="+mn-cs"/>
              </a:rPr>
              <a:t>, www.score.hva.nl</a:t>
            </a:r>
          </a:p>
        </p:txBody>
      </p:sp>
    </p:spTree>
    <p:extLst>
      <p:ext uri="{BB962C8B-B14F-4D97-AF65-F5344CB8AC3E}">
        <p14:creationId xmlns:p14="http://schemas.microsoft.com/office/powerpoint/2010/main" val="272705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852248"/>
            <a:ext cx="11077575" cy="807244"/>
          </a:xfrm>
        </p:spPr>
        <p:txBody>
          <a:bodyPr>
            <a:normAutofit fontScale="90000"/>
          </a:bodyPr>
          <a:lstStyle/>
          <a:p>
            <a:r>
              <a:rPr lang="nl-NL" dirty="0">
                <a:solidFill>
                  <a:schemeClr val="accent1">
                    <a:lumMod val="75000"/>
                  </a:schemeClr>
                </a:solidFill>
              </a:rPr>
              <a:t>Allereerst: De H van HBO</a:t>
            </a:r>
            <a:br>
              <a:rPr lang="nl-NL" dirty="0">
                <a:solidFill>
                  <a:schemeClr val="accent1">
                    <a:lumMod val="75000"/>
                  </a:schemeClr>
                </a:solidFill>
              </a:rPr>
            </a:br>
            <a:br>
              <a:rPr lang="nl-NL" dirty="0">
                <a:solidFill>
                  <a:schemeClr val="accent1">
                    <a:lumMod val="75000"/>
                  </a:schemeClr>
                </a:solidFill>
              </a:rPr>
            </a:br>
            <a:br>
              <a:rPr lang="nl-NL" dirty="0">
                <a:solidFill>
                  <a:schemeClr val="accent1">
                    <a:lumMod val="75000"/>
                  </a:schemeClr>
                </a:solidFill>
              </a:rPr>
            </a:br>
            <a:endParaRPr lang="nl-NL" dirty="0">
              <a:solidFill>
                <a:schemeClr val="accent1">
                  <a:lumMod val="75000"/>
                </a:schemeClr>
              </a:solidFill>
            </a:endParaRPr>
          </a:p>
        </p:txBody>
      </p:sp>
      <p:sp>
        <p:nvSpPr>
          <p:cNvPr id="3" name="Content Placeholder 2"/>
          <p:cNvSpPr>
            <a:spLocks noGrp="1"/>
          </p:cNvSpPr>
          <p:nvPr>
            <p:ph idx="1"/>
          </p:nvPr>
        </p:nvSpPr>
        <p:spPr>
          <a:xfrm>
            <a:off x="714374" y="2028824"/>
            <a:ext cx="10077451" cy="4362451"/>
          </a:xfrm>
        </p:spPr>
        <p:txBody>
          <a:bodyPr>
            <a:normAutofit/>
          </a:bodyPr>
          <a:lstStyle/>
          <a:p>
            <a:pPr marL="0" indent="0">
              <a:buNone/>
            </a:pPr>
            <a:r>
              <a:rPr lang="nl-NL" b="1" dirty="0"/>
              <a:t>Niveau van de integrale eindopdracht: </a:t>
            </a:r>
          </a:p>
          <a:p>
            <a:pPr marL="0" indent="0">
              <a:buNone/>
            </a:pPr>
            <a:endParaRPr lang="nl-NL" b="1" dirty="0">
              <a:solidFill>
                <a:srgbClr val="231F20"/>
              </a:solidFill>
              <a:latin typeface="Frutiger LT Com 45 Light" panose="020B0303030504020204" pitchFamily="34" charset="0"/>
            </a:endParaRPr>
          </a:p>
          <a:p>
            <a:pPr marL="0" indent="0">
              <a:buNone/>
            </a:pPr>
            <a:r>
              <a:rPr lang="nl-NL" dirty="0"/>
              <a:t>Ontvankelijkheidseisen:</a:t>
            </a:r>
          </a:p>
          <a:p>
            <a:pPr marL="457200" indent="-457200">
              <a:buFont typeface="+mj-lt"/>
              <a:buAutoNum type="arabicPeriod"/>
            </a:pPr>
            <a:r>
              <a:rPr lang="nl-NL" dirty="0"/>
              <a:t>plagiaatcontrole</a:t>
            </a:r>
          </a:p>
          <a:p>
            <a:pPr marL="457200" indent="-457200">
              <a:buFont typeface="+mj-lt"/>
              <a:buAutoNum type="arabicPeriod"/>
            </a:pPr>
            <a:r>
              <a:rPr lang="nl-NL" dirty="0"/>
              <a:t>correct taalgebruik</a:t>
            </a:r>
          </a:p>
          <a:p>
            <a:pPr marL="457200" indent="-457200">
              <a:buFont typeface="+mj-lt"/>
              <a:buAutoNum type="arabicPeriod"/>
            </a:pPr>
            <a:r>
              <a:rPr lang="nl-NL" dirty="0"/>
              <a:t>volledigheid</a:t>
            </a:r>
          </a:p>
          <a:p>
            <a:pPr marL="457200" indent="-457200">
              <a:buFont typeface="+mj-lt"/>
              <a:buAutoNum type="arabicPeriod"/>
            </a:pPr>
            <a:r>
              <a:rPr lang="nl-NL" dirty="0"/>
              <a:t>vormgevingsaspecten</a:t>
            </a:r>
          </a:p>
          <a:p>
            <a:pPr marL="457200" indent="-457200">
              <a:buFont typeface="+mj-lt"/>
              <a:buAutoNum type="arabicPeriod"/>
            </a:pPr>
            <a:r>
              <a:rPr lang="nl-NL" dirty="0"/>
              <a:t>bronvermeldingen</a:t>
            </a:r>
            <a:endParaRPr lang="nl-NL" b="1" dirty="0">
              <a:solidFill>
                <a:srgbClr val="231F20"/>
              </a:solidFill>
              <a:latin typeface="Frutiger LT Com 45 Light" panose="020B0303030504020204" pitchFamily="34" charset="0"/>
            </a:endParaRPr>
          </a:p>
        </p:txBody>
      </p:sp>
      <p:sp>
        <p:nvSpPr>
          <p:cNvPr id="4" name="TextBox 3"/>
          <p:cNvSpPr txBox="1"/>
          <p:nvPr/>
        </p:nvSpPr>
        <p:spPr>
          <a:xfrm>
            <a:off x="401782" y="6391275"/>
            <a:ext cx="66624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DC9547"/>
                </a:solidFill>
                <a:effectLst/>
                <a:uLnTx/>
                <a:uFillTx/>
                <a:latin typeface="Calibri"/>
                <a:ea typeface="+mn-ea"/>
                <a:cs typeface="+mn-cs"/>
              </a:rPr>
              <a:t>Bron: Leidraad Eindniveau, M. Kok en L. te </a:t>
            </a:r>
            <a:r>
              <a:rPr kumimoji="0" lang="nl-NL" sz="1800" b="0" i="0" u="none" strike="noStrike" kern="1200" cap="none" spc="0" normalizeH="0" baseline="0" noProof="0" dirty="0" err="1">
                <a:ln>
                  <a:noFill/>
                </a:ln>
                <a:solidFill>
                  <a:srgbClr val="DC9547"/>
                </a:solidFill>
                <a:effectLst/>
                <a:uLnTx/>
                <a:uFillTx/>
                <a:latin typeface="Calibri"/>
                <a:ea typeface="+mn-ea"/>
                <a:cs typeface="+mn-cs"/>
              </a:rPr>
              <a:t>Linteloo</a:t>
            </a:r>
            <a:r>
              <a:rPr kumimoji="0" lang="nl-NL" sz="1800" b="0" i="0" u="none" strike="noStrike" kern="1200" cap="none" spc="0" normalizeH="0" baseline="0" noProof="0" dirty="0">
                <a:ln>
                  <a:noFill/>
                </a:ln>
                <a:solidFill>
                  <a:srgbClr val="DC9547"/>
                </a:solidFill>
                <a:effectLst/>
                <a:uLnTx/>
                <a:uFillTx/>
                <a:latin typeface="Calibri"/>
                <a:ea typeface="+mn-ea"/>
                <a:cs typeface="+mn-cs"/>
              </a:rPr>
              <a:t>, www.score.hva.nl</a:t>
            </a:r>
          </a:p>
        </p:txBody>
      </p:sp>
    </p:spTree>
    <p:extLst>
      <p:ext uri="{BB962C8B-B14F-4D97-AF65-F5344CB8AC3E}">
        <p14:creationId xmlns:p14="http://schemas.microsoft.com/office/powerpoint/2010/main" val="163580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6" y="889026"/>
            <a:ext cx="11077575" cy="905571"/>
          </a:xfrm>
        </p:spPr>
        <p:txBody>
          <a:bodyPr>
            <a:normAutofit fontScale="90000"/>
          </a:bodyPr>
          <a:lstStyle/>
          <a:p>
            <a:r>
              <a:rPr lang="nl-NL" dirty="0">
                <a:solidFill>
                  <a:schemeClr val="accent1">
                    <a:lumMod val="75000"/>
                  </a:schemeClr>
                </a:solidFill>
              </a:rPr>
              <a:t>Waar op te letten bij het beoordelen van voorstellen bij de afstudeervariant Onderzoek? </a:t>
            </a:r>
          </a:p>
        </p:txBody>
      </p:sp>
      <p:sp>
        <p:nvSpPr>
          <p:cNvPr id="4" name="Tijdelijke aanduiding voor inhoud 4">
            <a:extLst>
              <a:ext uri="{FF2B5EF4-FFF2-40B4-BE49-F238E27FC236}">
                <a16:creationId xmlns:a16="http://schemas.microsoft.com/office/drawing/2014/main" id="{347131B0-277F-41E8-A852-B69A9FE5371B}"/>
              </a:ext>
            </a:extLst>
          </p:cNvPr>
          <p:cNvSpPr>
            <a:spLocks noGrp="1"/>
          </p:cNvSpPr>
          <p:nvPr>
            <p:ph idx="1"/>
          </p:nvPr>
        </p:nvSpPr>
        <p:spPr>
          <a:xfrm>
            <a:off x="276226" y="1953492"/>
            <a:ext cx="10515600" cy="4223472"/>
          </a:xfrm>
        </p:spPr>
        <p:txBody>
          <a:bodyPr>
            <a:normAutofit/>
          </a:bodyPr>
          <a:lstStyle/>
          <a:p>
            <a:pPr marL="0" indent="0">
              <a:buNone/>
            </a:pPr>
            <a:r>
              <a:rPr lang="nl-NL" sz="3500" i="1" cap="all" dirty="0">
                <a:solidFill>
                  <a:srgbClr val="C00000"/>
                </a:solidFill>
                <a:ea typeface="+mj-ea"/>
              </a:rPr>
              <a:t>Checklist afstudeercommissie (1)</a:t>
            </a:r>
          </a:p>
          <a:p>
            <a:pPr marL="0" indent="0">
              <a:buNone/>
            </a:pPr>
            <a:endParaRPr lang="nl-NL" dirty="0"/>
          </a:p>
          <a:p>
            <a:r>
              <a:rPr lang="nl-NL" dirty="0"/>
              <a:t>Het onderwerp past bij de Afstudeervariant.</a:t>
            </a:r>
          </a:p>
          <a:p>
            <a:pPr marL="0" indent="0">
              <a:buNone/>
            </a:pPr>
            <a:endParaRPr lang="nl-NL" dirty="0"/>
          </a:p>
          <a:p>
            <a:r>
              <a:rPr lang="nl-NL" dirty="0"/>
              <a:t>Het niveau van het voorstel is passend bij de Afstudeervariant (geldt ook voor literatuurlijst, etc.).</a:t>
            </a:r>
          </a:p>
          <a:p>
            <a:endParaRPr lang="nl-NL" dirty="0"/>
          </a:p>
          <a:p>
            <a:r>
              <a:rPr lang="nl-NL" dirty="0"/>
              <a:t>De aanleiding voor het onderzoek is duidelijk. Er is sprake van voldoende analyse.</a:t>
            </a:r>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154087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6" y="1955826"/>
            <a:ext cx="11077575" cy="905571"/>
          </a:xfrm>
        </p:spPr>
        <p:txBody>
          <a:bodyPr/>
          <a:lstStyle/>
          <a:p>
            <a:r>
              <a:rPr lang="nl-NL" i="1" dirty="0">
                <a:solidFill>
                  <a:srgbClr val="C00000"/>
                </a:solidFill>
              </a:rPr>
              <a:t>Checklist afstudeercommissie (2)</a:t>
            </a:r>
            <a:endParaRPr lang="nl-NL" dirty="0">
              <a:solidFill>
                <a:schemeClr val="accent2"/>
              </a:solidFill>
            </a:endParaRPr>
          </a:p>
        </p:txBody>
      </p:sp>
      <p:sp>
        <p:nvSpPr>
          <p:cNvPr id="3" name="Content Placeholder 2"/>
          <p:cNvSpPr>
            <a:spLocks noGrp="1"/>
          </p:cNvSpPr>
          <p:nvPr>
            <p:ph idx="1"/>
          </p:nvPr>
        </p:nvSpPr>
        <p:spPr/>
        <p:txBody>
          <a:bodyPr>
            <a:normAutofit fontScale="92500" lnSpcReduction="10000"/>
          </a:bodyPr>
          <a:lstStyle/>
          <a:p>
            <a:endParaRPr lang="nl-NL" dirty="0"/>
          </a:p>
          <a:p>
            <a:r>
              <a:rPr lang="nl-NL" dirty="0"/>
              <a:t>De student weet voldoende aannemelijk te maken dat het onderzoek relevant is voor de beroepspraktijk waar CO voor opleidt.</a:t>
            </a:r>
          </a:p>
          <a:p>
            <a:pPr marL="0" indent="0">
              <a:buNone/>
            </a:pPr>
            <a:endParaRPr lang="nl-NL" dirty="0"/>
          </a:p>
          <a:p>
            <a:r>
              <a:rPr lang="nl-NL" dirty="0"/>
              <a:t>Op grond van motivatie en ervaring kan de student het gekozen onderwerp met succes uitwerken in een onderzoek.</a:t>
            </a:r>
          </a:p>
          <a:p>
            <a:pPr marL="0" indent="0">
              <a:buNone/>
            </a:pPr>
            <a:r>
              <a:rPr lang="nl-NL" dirty="0"/>
              <a:t> </a:t>
            </a:r>
          </a:p>
          <a:p>
            <a:r>
              <a:rPr lang="nl-NL" dirty="0"/>
              <a:t>De student heeft zich voldoende verdiept in het gekozen onderwerp. Daarvoor dient het vooronderzoek. Dit blijkt uit zowel de probleemanalyse als uit de zoekstrategie </a:t>
            </a:r>
            <a:r>
              <a:rPr lang="nl-NL" dirty="0" err="1"/>
              <a:t>mbt</a:t>
            </a:r>
            <a:r>
              <a:rPr lang="nl-NL" dirty="0"/>
              <a:t> theoretische verdieping en de </a:t>
            </a:r>
            <a:r>
              <a:rPr lang="nl-NL" dirty="0" err="1"/>
              <a:t>expert-interviews</a:t>
            </a:r>
            <a:endParaRPr lang="nl-NL" dirty="0"/>
          </a:p>
        </p:txBody>
      </p:sp>
    </p:spTree>
    <p:extLst>
      <p:ext uri="{BB962C8B-B14F-4D97-AF65-F5344CB8AC3E}">
        <p14:creationId xmlns:p14="http://schemas.microsoft.com/office/powerpoint/2010/main" val="2610590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C00000"/>
                </a:solidFill>
              </a:rPr>
              <a:t>Checklist afstudeercommissie (3)</a:t>
            </a:r>
            <a:endParaRPr lang="nl-NL" dirty="0">
              <a:solidFill>
                <a:schemeClr val="accent2"/>
              </a:solidFill>
            </a:endParaRPr>
          </a:p>
        </p:txBody>
      </p:sp>
      <p:sp>
        <p:nvSpPr>
          <p:cNvPr id="3" name="Content Placeholder 2"/>
          <p:cNvSpPr>
            <a:spLocks noGrp="1"/>
          </p:cNvSpPr>
          <p:nvPr>
            <p:ph idx="1"/>
          </p:nvPr>
        </p:nvSpPr>
        <p:spPr/>
        <p:txBody>
          <a:bodyPr>
            <a:normAutofit fontScale="92500" lnSpcReduction="10000"/>
          </a:bodyPr>
          <a:lstStyle/>
          <a:p>
            <a:r>
              <a:rPr lang="nl-NL" dirty="0"/>
              <a:t>De onderzoeksvraag is eenduidig maar voldoende complex, te beantwoorden door middel van onderzoek en voldoet aan de criteria uit de onderzoeksliteratuur. </a:t>
            </a:r>
          </a:p>
          <a:p>
            <a:pPr marL="0" indent="0">
              <a:buNone/>
            </a:pPr>
            <a:endParaRPr lang="nl-NL" dirty="0"/>
          </a:p>
          <a:p>
            <a:r>
              <a:rPr lang="nl-NL" dirty="0"/>
              <a:t>Het onderzoeksdoel vertoont samenhang met de onderzoeksvraag. </a:t>
            </a:r>
          </a:p>
          <a:p>
            <a:pPr marL="0" indent="0">
              <a:buNone/>
            </a:pPr>
            <a:r>
              <a:rPr lang="nl-NL" dirty="0"/>
              <a:t> </a:t>
            </a:r>
          </a:p>
          <a:p>
            <a:r>
              <a:rPr lang="nl-NL" dirty="0"/>
              <a:t>Het onderzoeksdoel is relevant voor de beroepspraktijk waar CO voor opleidt.</a:t>
            </a:r>
          </a:p>
          <a:p>
            <a:pPr marL="0" indent="0">
              <a:buNone/>
            </a:pPr>
            <a:r>
              <a:rPr lang="nl-NL" dirty="0"/>
              <a:t> </a:t>
            </a:r>
          </a:p>
          <a:p>
            <a:r>
              <a:rPr lang="nl-NL" dirty="0"/>
              <a:t>De voorlopige opzet veldonderzoek is voldoende doordacht en sluit vooralsnog aan bij het gekozen onderwerp.</a:t>
            </a:r>
          </a:p>
          <a:p>
            <a:pPr marL="0" indent="0">
              <a:buNone/>
            </a:pPr>
            <a:endParaRPr lang="nl-NL" dirty="0"/>
          </a:p>
        </p:txBody>
      </p:sp>
    </p:spTree>
    <p:extLst>
      <p:ext uri="{BB962C8B-B14F-4D97-AF65-F5344CB8AC3E}">
        <p14:creationId xmlns:p14="http://schemas.microsoft.com/office/powerpoint/2010/main" val="317023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2" y="743120"/>
            <a:ext cx="10250009" cy="905571"/>
          </a:xfrm>
        </p:spPr>
        <p:txBody>
          <a:bodyPr>
            <a:normAutofit/>
          </a:bodyPr>
          <a:lstStyle/>
          <a:p>
            <a:r>
              <a:rPr lang="nl-NL" i="1" dirty="0">
                <a:solidFill>
                  <a:srgbClr val="C00000"/>
                </a:solidFill>
              </a:rPr>
              <a:t>Waarop strandt een voorstel regelmatig?</a:t>
            </a:r>
            <a:endParaRPr lang="nl-NL" dirty="0"/>
          </a:p>
        </p:txBody>
      </p:sp>
      <p:sp>
        <p:nvSpPr>
          <p:cNvPr id="5" name="Content Placeholder 4"/>
          <p:cNvSpPr>
            <a:spLocks noGrp="1"/>
          </p:cNvSpPr>
          <p:nvPr>
            <p:ph sz="quarter" idx="10"/>
          </p:nvPr>
        </p:nvSpPr>
        <p:spPr>
          <a:xfrm>
            <a:off x="276223" y="1427018"/>
            <a:ext cx="10250009" cy="5292437"/>
          </a:xfrm>
        </p:spPr>
        <p:txBody>
          <a:bodyPr>
            <a:normAutofit fontScale="55000" lnSpcReduction="20000"/>
          </a:bodyPr>
          <a:lstStyle/>
          <a:p>
            <a:r>
              <a:rPr lang="nl-NL" sz="2900" dirty="0"/>
              <a:t>Opdracht voldoet niet aan de criteria of is onvolledig</a:t>
            </a:r>
          </a:p>
          <a:p>
            <a:endParaRPr lang="nl-NL" sz="2900" dirty="0"/>
          </a:p>
          <a:p>
            <a:r>
              <a:rPr lang="nl-NL" sz="2900" dirty="0"/>
              <a:t>Relatie met praktijk is onvoldoende onderbouwd of afwezig</a:t>
            </a:r>
          </a:p>
          <a:p>
            <a:pPr marL="0" indent="0">
              <a:buNone/>
            </a:pPr>
            <a:endParaRPr lang="nl-NL" sz="2900" dirty="0"/>
          </a:p>
          <a:p>
            <a:r>
              <a:rPr lang="nl-NL" sz="2900" dirty="0"/>
              <a:t>Opdracht sluit niet aan bij vakgebied communicatie (bijv. teveel marketinggericht, procesgericht, media)</a:t>
            </a:r>
          </a:p>
          <a:p>
            <a:endParaRPr lang="nl-NL" sz="2900" dirty="0"/>
          </a:p>
          <a:p>
            <a:r>
              <a:rPr lang="nl-NL" sz="2900" dirty="0"/>
              <a:t>Probleemanalyse is nog te vaag/algemeen/onvoldoende</a:t>
            </a:r>
          </a:p>
          <a:p>
            <a:endParaRPr lang="nl-NL" sz="2900" dirty="0"/>
          </a:p>
          <a:p>
            <a:r>
              <a:rPr lang="nl-NL" sz="2900" dirty="0"/>
              <a:t>Het vraagstuk is te simpel/enkelvoudig /weinig complex of juist veel te groot!</a:t>
            </a:r>
          </a:p>
          <a:p>
            <a:pPr marL="0" indent="0">
              <a:buNone/>
            </a:pPr>
            <a:endParaRPr lang="nl-NL" sz="2900" dirty="0"/>
          </a:p>
          <a:p>
            <a:r>
              <a:rPr lang="nl-NL" sz="2900" dirty="0"/>
              <a:t>Onderzoeksvraag en doelstelling – nog vaak handelingsvragen en relevantie is onduidelijk.</a:t>
            </a:r>
          </a:p>
          <a:p>
            <a:endParaRPr lang="nl-NL" sz="2900" dirty="0"/>
          </a:p>
          <a:p>
            <a:r>
              <a:rPr lang="nl-NL" sz="2900" dirty="0"/>
              <a:t>Deelvragen (vaak te basaal, algemeen, weinig </a:t>
            </a:r>
            <a:r>
              <a:rPr lang="nl-NL" sz="2900" dirty="0" err="1"/>
              <a:t>gestructuureerd</a:t>
            </a:r>
            <a:r>
              <a:rPr lang="nl-NL" sz="2900" dirty="0"/>
              <a:t> en geen onderscheid desk- en veldonderzoek).</a:t>
            </a:r>
          </a:p>
          <a:p>
            <a:endParaRPr lang="nl-NL" sz="2900" dirty="0"/>
          </a:p>
          <a:p>
            <a:r>
              <a:rPr lang="nl-NL" sz="2900" dirty="0"/>
              <a:t>Zoekstrategie – te weinig concreet om houvast te bieden, te algemeen, te weinig diepgang</a:t>
            </a:r>
          </a:p>
          <a:p>
            <a:pPr marL="0" indent="0">
              <a:buNone/>
            </a:pPr>
            <a:endParaRPr lang="nl-NL" sz="2900" dirty="0"/>
          </a:p>
          <a:p>
            <a:r>
              <a:rPr lang="nl-NL" sz="2900" u="sng" dirty="0"/>
              <a:t>In latere fase</a:t>
            </a:r>
            <a:r>
              <a:rPr lang="nl-NL" sz="2900" dirty="0"/>
              <a:t>: opzet veldonderzoek – moet wel uitvoerbaar zijn. </a:t>
            </a:r>
          </a:p>
          <a:p>
            <a:endParaRPr lang="nl-NL" dirty="0"/>
          </a:p>
        </p:txBody>
      </p:sp>
    </p:spTree>
    <p:extLst>
      <p:ext uri="{BB962C8B-B14F-4D97-AF65-F5344CB8AC3E}">
        <p14:creationId xmlns:p14="http://schemas.microsoft.com/office/powerpoint/2010/main" val="2897512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400" dirty="0"/>
              <a:t>De varianten belicht</a:t>
            </a:r>
          </a:p>
        </p:txBody>
      </p:sp>
    </p:spTree>
    <p:extLst>
      <p:ext uri="{BB962C8B-B14F-4D97-AF65-F5344CB8AC3E}">
        <p14:creationId xmlns:p14="http://schemas.microsoft.com/office/powerpoint/2010/main" val="3091824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nvPr>
        </p:nvGraphicFramePr>
        <p:xfrm>
          <a:off x="109692" y="989424"/>
          <a:ext cx="11972615" cy="5706797"/>
        </p:xfrm>
        <a:graphic>
          <a:graphicData uri="http://schemas.openxmlformats.org/drawingml/2006/table">
            <a:tbl>
              <a:tblPr firstRow="1" firstCol="1" bandRow="1">
                <a:tableStyleId>{5DA37D80-6434-44D0-A028-1B22A696006F}</a:tableStyleId>
              </a:tblPr>
              <a:tblGrid>
                <a:gridCol w="2637880">
                  <a:extLst>
                    <a:ext uri="{9D8B030D-6E8A-4147-A177-3AD203B41FA5}">
                      <a16:colId xmlns:a16="http://schemas.microsoft.com/office/drawing/2014/main" val="20000"/>
                    </a:ext>
                  </a:extLst>
                </a:gridCol>
                <a:gridCol w="159026">
                  <a:extLst>
                    <a:ext uri="{9D8B030D-6E8A-4147-A177-3AD203B41FA5}">
                      <a16:colId xmlns:a16="http://schemas.microsoft.com/office/drawing/2014/main" val="20001"/>
                    </a:ext>
                  </a:extLst>
                </a:gridCol>
                <a:gridCol w="2663687">
                  <a:extLst>
                    <a:ext uri="{9D8B030D-6E8A-4147-A177-3AD203B41FA5}">
                      <a16:colId xmlns:a16="http://schemas.microsoft.com/office/drawing/2014/main" val="20002"/>
                    </a:ext>
                  </a:extLst>
                </a:gridCol>
                <a:gridCol w="172278">
                  <a:extLst>
                    <a:ext uri="{9D8B030D-6E8A-4147-A177-3AD203B41FA5}">
                      <a16:colId xmlns:a16="http://schemas.microsoft.com/office/drawing/2014/main" val="20003"/>
                    </a:ext>
                  </a:extLst>
                </a:gridCol>
                <a:gridCol w="3140766">
                  <a:extLst>
                    <a:ext uri="{9D8B030D-6E8A-4147-A177-3AD203B41FA5}">
                      <a16:colId xmlns:a16="http://schemas.microsoft.com/office/drawing/2014/main" val="20004"/>
                    </a:ext>
                  </a:extLst>
                </a:gridCol>
                <a:gridCol w="238539">
                  <a:extLst>
                    <a:ext uri="{9D8B030D-6E8A-4147-A177-3AD203B41FA5}">
                      <a16:colId xmlns:a16="http://schemas.microsoft.com/office/drawing/2014/main" val="233591105"/>
                    </a:ext>
                  </a:extLst>
                </a:gridCol>
                <a:gridCol w="2960439">
                  <a:extLst>
                    <a:ext uri="{9D8B030D-6E8A-4147-A177-3AD203B41FA5}">
                      <a16:colId xmlns:a16="http://schemas.microsoft.com/office/drawing/2014/main" val="20005"/>
                    </a:ext>
                  </a:extLst>
                </a:gridCol>
              </a:tblGrid>
              <a:tr h="585593">
                <a:tc>
                  <a:txBody>
                    <a:bodyPr/>
                    <a:lstStyle/>
                    <a:p>
                      <a:pPr algn="l">
                        <a:lnSpc>
                          <a:spcPct val="107000"/>
                        </a:lnSpc>
                        <a:spcAft>
                          <a:spcPts val="0"/>
                        </a:spcAft>
                      </a:pPr>
                      <a:r>
                        <a:rPr lang="nl-NL" sz="1800" b="1" dirty="0">
                          <a:solidFill>
                            <a:schemeClr val="accent4"/>
                          </a:solidFill>
                          <a:effectLst/>
                        </a:rPr>
                        <a:t>Variant CO-Onderzoek</a:t>
                      </a: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40000"/>
                        <a:lumOff val="60000"/>
                      </a:schemeClr>
                    </a:solidFill>
                  </a:tcPr>
                </a:tc>
                <a:tc>
                  <a:txBody>
                    <a:bodyPr/>
                    <a:lstStyle/>
                    <a:p>
                      <a:pPr algn="l">
                        <a:lnSpc>
                          <a:spcPct val="107000"/>
                        </a:lnSpc>
                        <a:spcAft>
                          <a:spcPts val="0"/>
                        </a:spcAft>
                      </a:pP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40000"/>
                        <a:lumOff val="60000"/>
                      </a:schemeClr>
                    </a:solidFill>
                  </a:tcPr>
                </a:tc>
                <a:tc>
                  <a:txBody>
                    <a:bodyPr/>
                    <a:lstStyle/>
                    <a:p>
                      <a:pPr algn="l">
                        <a:lnSpc>
                          <a:spcPct val="107000"/>
                        </a:lnSpc>
                        <a:spcAft>
                          <a:spcPts val="0"/>
                        </a:spcAft>
                      </a:pPr>
                      <a:r>
                        <a:rPr lang="nl-NL" sz="1800" b="1" dirty="0">
                          <a:solidFill>
                            <a:schemeClr val="accent4"/>
                          </a:solidFill>
                          <a:effectLst/>
                        </a:rPr>
                        <a:t>Variant CO-Product</a:t>
                      </a:r>
                    </a:p>
                    <a:p>
                      <a:pPr algn="l">
                        <a:lnSpc>
                          <a:spcPct val="107000"/>
                        </a:lnSpc>
                        <a:spcAft>
                          <a:spcPts val="0"/>
                        </a:spcAft>
                      </a:pPr>
                      <a:r>
                        <a:rPr lang="nl-NL" sz="1800" b="1" dirty="0">
                          <a:solidFill>
                            <a:schemeClr val="accent4"/>
                          </a:solidFill>
                          <a:effectLst/>
                        </a:rPr>
                        <a:t> </a:t>
                      </a: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40000"/>
                        <a:lumOff val="60000"/>
                      </a:schemeClr>
                    </a:solidFill>
                  </a:tcPr>
                </a:tc>
                <a:tc>
                  <a:txBody>
                    <a:bodyPr/>
                    <a:lstStyle/>
                    <a:p>
                      <a:pPr algn="l">
                        <a:lnSpc>
                          <a:spcPct val="107000"/>
                        </a:lnSpc>
                        <a:spcAft>
                          <a:spcPts val="0"/>
                        </a:spcAft>
                      </a:pPr>
                      <a:r>
                        <a:rPr lang="nl-NL" sz="1800" b="1" dirty="0">
                          <a:solidFill>
                            <a:schemeClr val="accent4"/>
                          </a:solidFill>
                          <a:effectLst/>
                        </a:rPr>
                        <a:t> </a:t>
                      </a: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40000"/>
                        <a:lumOff val="60000"/>
                      </a:schemeClr>
                    </a:solidFill>
                  </a:tcPr>
                </a:tc>
                <a:tc>
                  <a:txBody>
                    <a:bodyPr/>
                    <a:lstStyle/>
                    <a:p>
                      <a:pPr algn="l">
                        <a:lnSpc>
                          <a:spcPct val="107000"/>
                        </a:lnSpc>
                        <a:spcAft>
                          <a:spcPts val="0"/>
                        </a:spcAft>
                      </a:pPr>
                      <a:r>
                        <a:rPr lang="nl-NL" sz="1800" b="1" dirty="0">
                          <a:solidFill>
                            <a:schemeClr val="accent4"/>
                          </a:solidFill>
                          <a:effectLst/>
                        </a:rPr>
                        <a:t>Variant CO- Onderneming</a:t>
                      </a: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40000"/>
                        <a:lumOff val="60000"/>
                      </a:schemeClr>
                    </a:solidFill>
                  </a:tcPr>
                </a:tc>
                <a:tc>
                  <a:txBody>
                    <a:bodyPr/>
                    <a:lstStyle/>
                    <a:p>
                      <a:pPr algn="l">
                        <a:lnSpc>
                          <a:spcPct val="107000"/>
                        </a:lnSpc>
                        <a:spcAft>
                          <a:spcPts val="0"/>
                        </a:spcAft>
                      </a:pP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40000"/>
                        <a:lumOff val="60000"/>
                      </a:schemeClr>
                    </a:solidFill>
                  </a:tcPr>
                </a:tc>
                <a:tc>
                  <a:txBody>
                    <a:bodyPr/>
                    <a:lstStyle/>
                    <a:p>
                      <a:pPr algn="l">
                        <a:lnSpc>
                          <a:spcPct val="107000"/>
                        </a:lnSpc>
                        <a:spcAft>
                          <a:spcPts val="0"/>
                        </a:spcAft>
                      </a:pPr>
                      <a:r>
                        <a:rPr lang="nl-NL" sz="1800" b="1" dirty="0">
                          <a:solidFill>
                            <a:schemeClr val="accent4"/>
                          </a:solidFill>
                          <a:effectLst/>
                        </a:rPr>
                        <a:t>Variant CO-Project</a:t>
                      </a: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00"/>
                  </a:ext>
                </a:extLst>
              </a:tr>
              <a:tr h="688406">
                <a:tc>
                  <a:txBody>
                    <a:bodyPr/>
                    <a:lstStyle/>
                    <a:p>
                      <a:pPr>
                        <a:lnSpc>
                          <a:spcPct val="107000"/>
                        </a:lnSpc>
                        <a:spcAft>
                          <a:spcPts val="0"/>
                        </a:spcAft>
                      </a:pPr>
                      <a:r>
                        <a:rPr lang="nl-NL" sz="1400" b="0" dirty="0">
                          <a:solidFill>
                            <a:schemeClr val="accent4"/>
                          </a:solidFill>
                          <a:effectLst/>
                        </a:rPr>
                        <a:t>Onderwerp is complex</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Vraagstuk is afgebakend. Er is sprake van een afgebakende opdracht.</a:t>
                      </a: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 </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Wens en Idee moeten helder zijn, het vraagstuk kan nog verder afgebakend worden</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800"/>
                        </a:spcAft>
                      </a:pPr>
                      <a:endParaRPr lang="en-US" sz="1400" b="0" dirty="0">
                        <a:solidFill>
                          <a:schemeClr val="accent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800"/>
                        </a:spcAft>
                      </a:pPr>
                      <a:r>
                        <a:rPr lang="nl-NL" sz="1400" b="0" dirty="0">
                          <a:solidFill>
                            <a:schemeClr val="accent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Vraagstuk is afgebakend. Er is sprake van een kick-off en einddatum. Einddoel is bekend</a:t>
                      </a:r>
                      <a:endParaRPr lang="en-US" sz="1400" b="0" dirty="0">
                        <a:solidFill>
                          <a:schemeClr val="accent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091423">
                <a:tc>
                  <a:txBody>
                    <a:bodyPr/>
                    <a:lstStyle/>
                    <a:p>
                      <a:pPr>
                        <a:lnSpc>
                          <a:spcPct val="107000"/>
                        </a:lnSpc>
                        <a:spcAft>
                          <a:spcPts val="0"/>
                        </a:spcAft>
                      </a:pPr>
                      <a:r>
                        <a:rPr lang="nl-NL" sz="1400" b="0" dirty="0">
                          <a:solidFill>
                            <a:schemeClr val="accent4"/>
                          </a:solidFill>
                          <a:effectLst/>
                        </a:rPr>
                        <a:t>Er is nog veel onbekend, verdieping is nodig</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Er is al veel bekend over het onderliggende communicatieprobleem/ probleemsituatie</a:t>
                      </a: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 </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Afhankelijk van product/marktcombinatie</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6E2E23"/>
                        </a:solidFill>
                        <a:effectLst/>
                        <a:uLnTx/>
                        <a:uFillTx/>
                        <a:latin typeface="+mn-lt"/>
                        <a:ea typeface="+mn-ea"/>
                        <a:cs typeface="+mn-cs"/>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6E2E23"/>
                          </a:solidFill>
                          <a:effectLst/>
                          <a:uLnTx/>
                          <a:uFillTx/>
                          <a:latin typeface="+mn-lt"/>
                          <a:ea typeface="+mn-ea"/>
                          <a:cs typeface="+mn-cs"/>
                        </a:rPr>
                        <a:t>Er is al veel bekend over het onderliggende communicatieprobleem/ probleemsituatie</a:t>
                      </a: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921309">
                <a:tc>
                  <a:txBody>
                    <a:bodyPr/>
                    <a:lstStyle/>
                    <a:p>
                      <a:pPr>
                        <a:lnSpc>
                          <a:spcPct val="107000"/>
                        </a:lnSpc>
                        <a:spcAft>
                          <a:spcPts val="0"/>
                        </a:spcAft>
                      </a:pPr>
                      <a:r>
                        <a:rPr lang="nl-NL" sz="1400" b="0" dirty="0">
                          <a:solidFill>
                            <a:schemeClr val="accent4"/>
                          </a:solidFill>
                          <a:effectLst/>
                        </a:rPr>
                        <a:t>Onderzoek gaat vooral over context en kennis via literatuurstudie en deskresearch</a:t>
                      </a:r>
                    </a:p>
                    <a:p>
                      <a:pPr>
                        <a:lnSpc>
                          <a:spcPct val="107000"/>
                        </a:lnSpc>
                        <a:spcAft>
                          <a:spcPts val="0"/>
                        </a:spcAft>
                      </a:pPr>
                      <a:r>
                        <a:rPr lang="nl-NL" sz="1400" b="0" dirty="0">
                          <a:solidFill>
                            <a:schemeClr val="accent4"/>
                          </a:solidFill>
                          <a:effectLst/>
                        </a:rPr>
                        <a:t> </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endParaRPr lang="nl-NL" sz="14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Onderzoek gaat vooral over doelgroep, concept en</a:t>
                      </a:r>
                      <a:r>
                        <a:rPr lang="nl-NL" sz="1400" b="0" baseline="0" dirty="0">
                          <a:solidFill>
                            <a:schemeClr val="accent4"/>
                          </a:solidFill>
                          <a:effectLst/>
                        </a:rPr>
                        <a:t> testen van middelen en media</a:t>
                      </a:r>
                      <a:r>
                        <a:rPr lang="nl-NL" sz="1400" b="0" dirty="0">
                          <a:solidFill>
                            <a:schemeClr val="accent4"/>
                          </a:solidFill>
                          <a:effectLst/>
                        </a:rPr>
                        <a:t>. </a:t>
                      </a:r>
                    </a:p>
                    <a:p>
                      <a:pPr>
                        <a:lnSpc>
                          <a:spcPct val="107000"/>
                        </a:lnSpc>
                        <a:spcAft>
                          <a:spcPts val="0"/>
                        </a:spcAft>
                      </a:pPr>
                      <a:r>
                        <a:rPr lang="nl-NL" sz="1400" b="0" dirty="0">
                          <a:solidFill>
                            <a:schemeClr val="accent4"/>
                          </a:solidFill>
                          <a:effectLst/>
                        </a:rPr>
                        <a:t> </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a:solidFill>
                            <a:schemeClr val="accent4"/>
                          </a:solidFill>
                          <a:effectLst/>
                        </a:rPr>
                        <a:t> </a:t>
                      </a:r>
                      <a:endParaRPr lang="nl-NL" sz="14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Onderzoek gaat over levensvatbaarheid /marktkansen eigen onderneming</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800"/>
                        </a:spcAft>
                      </a:pPr>
                      <a:endParaRPr lang="en-US" sz="1400" b="0" dirty="0">
                        <a:solidFill>
                          <a:schemeClr val="accent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800"/>
                        </a:spcAft>
                      </a:pPr>
                      <a:r>
                        <a:rPr lang="nl-NL" sz="1400" b="0" dirty="0">
                          <a:solidFill>
                            <a:schemeClr val="accent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Onderzoek bestaat uit literatuurstudie over vakgebied en intern en extern desk- en fieldresearch</a:t>
                      </a:r>
                      <a:endParaRPr lang="en-US" sz="1400" b="0" dirty="0">
                        <a:solidFill>
                          <a:schemeClr val="accent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873139">
                <a:tc>
                  <a:txBody>
                    <a:bodyPr/>
                    <a:lstStyle/>
                    <a:p>
                      <a:pPr>
                        <a:lnSpc>
                          <a:spcPct val="107000"/>
                        </a:lnSpc>
                        <a:spcAft>
                          <a:spcPts val="0"/>
                        </a:spcAft>
                      </a:pPr>
                      <a:r>
                        <a:rPr lang="nl-NL" sz="1400" b="0" dirty="0">
                          <a:solidFill>
                            <a:schemeClr val="accent4"/>
                          </a:solidFill>
                          <a:effectLst/>
                        </a:rPr>
                        <a:t>In (desk-en) fieldonderzoek worden nieuwe data verzameld over het onderwerp</a:t>
                      </a: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endParaRPr lang="nl-NL" sz="14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Concept en eindproducten komen tot stand via prototyping en </a:t>
                      </a:r>
                      <a:r>
                        <a:rPr lang="nl-NL" sz="1400" b="0" dirty="0" err="1">
                          <a:solidFill>
                            <a:schemeClr val="accent4"/>
                          </a:solidFill>
                          <a:effectLst/>
                        </a:rPr>
                        <a:t>testing</a:t>
                      </a:r>
                      <a:endParaRPr lang="nl-NL" sz="1400" b="0" dirty="0">
                        <a:solidFill>
                          <a:schemeClr val="accent4"/>
                        </a:solidFill>
                        <a:effectLst/>
                      </a:endParaRPr>
                    </a:p>
                    <a:p>
                      <a:pPr>
                        <a:lnSpc>
                          <a:spcPct val="107000"/>
                        </a:lnSpc>
                        <a:spcAft>
                          <a:spcPts val="0"/>
                        </a:spcAft>
                      </a:pPr>
                      <a:r>
                        <a:rPr lang="nl-NL" sz="1400" b="0" dirty="0">
                          <a:solidFill>
                            <a:schemeClr val="accent4"/>
                          </a:solidFill>
                          <a:effectLst/>
                        </a:rPr>
                        <a:t> </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 </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Concept en eindproduct komen tot stand via prototyping in korte sprints</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endParaRPr lang="nl-NL" sz="1400" b="0" dirty="0">
                        <a:solidFill>
                          <a:schemeClr val="accent4"/>
                        </a:solidFill>
                        <a:effectLst/>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Onderzoek vindt vooral plaats in de eerste zes weken.</a:t>
                      </a: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1091423">
                <a:tc>
                  <a:txBody>
                    <a:bodyPr/>
                    <a:lstStyle/>
                    <a:p>
                      <a:pPr>
                        <a:lnSpc>
                          <a:spcPct val="107000"/>
                        </a:lnSpc>
                        <a:spcAft>
                          <a:spcPts val="0"/>
                        </a:spcAft>
                      </a:pPr>
                      <a:r>
                        <a:rPr lang="nl-NL" sz="1400" b="0" dirty="0">
                          <a:solidFill>
                            <a:schemeClr val="accent4"/>
                          </a:solidFill>
                          <a:effectLst/>
                        </a:rPr>
                        <a:t>Beroepsproduct: </a:t>
                      </a:r>
                    </a:p>
                    <a:p>
                      <a:pPr>
                        <a:lnSpc>
                          <a:spcPct val="107000"/>
                        </a:lnSpc>
                        <a:spcAft>
                          <a:spcPts val="0"/>
                        </a:spcAft>
                      </a:pPr>
                      <a:r>
                        <a:rPr lang="nl-NL" sz="1400" b="0" dirty="0">
                          <a:solidFill>
                            <a:schemeClr val="accent4"/>
                          </a:solidFill>
                          <a:effectLst/>
                        </a:rPr>
                        <a:t>een </a:t>
                      </a:r>
                      <a:r>
                        <a:rPr lang="nl-NL" sz="1400" b="0" dirty="0" err="1">
                          <a:solidFill>
                            <a:schemeClr val="accent4"/>
                          </a:solidFill>
                          <a:effectLst/>
                        </a:rPr>
                        <a:t>onderzoeks</a:t>
                      </a:r>
                      <a:r>
                        <a:rPr lang="nl-NL" sz="1400" b="0" dirty="0">
                          <a:solidFill>
                            <a:schemeClr val="accent4"/>
                          </a:solidFill>
                          <a:effectLst/>
                        </a:rPr>
                        <a:t>/adviesrapport</a:t>
                      </a:r>
                    </a:p>
                    <a:p>
                      <a:pPr>
                        <a:lnSpc>
                          <a:spcPct val="107000"/>
                        </a:lnSpc>
                        <a:spcAft>
                          <a:spcPts val="0"/>
                        </a:spcAft>
                      </a:pPr>
                      <a:r>
                        <a:rPr lang="en-US"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P</a:t>
                      </a:r>
                      <a:r>
                        <a:rPr lang="nl-NL" sz="1400" b="0" dirty="0" err="1">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resentatieposter</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Beroepsproduct: een communicatiestrategie, creatief concept en uitgewerkt middelen en media</a:t>
                      </a: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a:solidFill>
                            <a:schemeClr val="accent4"/>
                          </a:solidFill>
                          <a:effectLst/>
                        </a:rPr>
                        <a:t> </a:t>
                      </a:r>
                      <a:endParaRPr lang="nl-NL" sz="14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Beroepsproduct: een concreet business plan en uitgewerkte communicatie middel(en)</a:t>
                      </a:r>
                    </a:p>
                    <a:p>
                      <a:pPr>
                        <a:lnSpc>
                          <a:spcPct val="107000"/>
                        </a:lnSpc>
                        <a:spcAft>
                          <a:spcPts val="0"/>
                        </a:spcAft>
                      </a:pPr>
                      <a:r>
                        <a:rPr lang="nl-NL"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endParaRPr lang="nl-NL" sz="1400" b="0" dirty="0">
                        <a:solidFill>
                          <a:schemeClr val="accent4"/>
                        </a:solidFill>
                        <a:effectLst/>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Beroepsproduct: realisatie</a:t>
                      </a:r>
                      <a:r>
                        <a:rPr lang="nl-NL" sz="1400" b="0" baseline="0" dirty="0">
                          <a:solidFill>
                            <a:schemeClr val="accent4"/>
                          </a:solidFill>
                          <a:effectLst/>
                        </a:rPr>
                        <a:t>, implementatie of uitvoering van een communicatietraject</a:t>
                      </a:r>
                      <a:endParaRPr lang="nl-NL" sz="1400" b="0" dirty="0">
                        <a:solidFill>
                          <a:schemeClr val="accent4"/>
                        </a:solidFill>
                        <a:effectLst/>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455504">
                <a:tc>
                  <a:txBody>
                    <a:bodyPr/>
                    <a:lstStyle/>
                    <a:p>
                      <a:pPr>
                        <a:lnSpc>
                          <a:spcPct val="107000"/>
                        </a:lnSpc>
                        <a:spcAft>
                          <a:spcPts val="0"/>
                        </a:spcAft>
                      </a:pPr>
                      <a:r>
                        <a:rPr lang="nl-NL" sz="1400" b="0" dirty="0">
                          <a:solidFill>
                            <a:schemeClr val="accent4"/>
                          </a:solidFill>
                          <a:effectLst/>
                        </a:rPr>
                        <a:t>Praktijkcase(s) en/of opdrachtgever</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endParaRPr lang="nl-NL" sz="14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Altijd voor een opdrachtgever</a:t>
                      </a:r>
                    </a:p>
                    <a:p>
                      <a:pPr>
                        <a:lnSpc>
                          <a:spcPct val="107000"/>
                        </a:lnSpc>
                        <a:spcAft>
                          <a:spcPts val="0"/>
                        </a:spcAft>
                      </a:pPr>
                      <a:r>
                        <a:rPr lang="nl-NL" sz="1400" b="0" dirty="0">
                          <a:solidFill>
                            <a:schemeClr val="accent4"/>
                          </a:solidFill>
                          <a:effectLst/>
                        </a:rPr>
                        <a:t> </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 </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Eigen</a:t>
                      </a:r>
                      <a:r>
                        <a:rPr lang="nl-NL" sz="1400" baseline="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bedrijf/ eigen opdracht</a:t>
                      </a:r>
                      <a:endParaRPr lang="nl-NL"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0"/>
                        </a:spcAft>
                      </a:pPr>
                      <a:r>
                        <a:rPr lang="nl-NL" sz="1400" b="0" dirty="0">
                          <a:solidFill>
                            <a:schemeClr val="accent4"/>
                          </a:solidFill>
                          <a:effectLst/>
                        </a:rPr>
                        <a:t>Altijd</a:t>
                      </a:r>
                      <a:r>
                        <a:rPr lang="nl-NL" sz="1400" b="0" baseline="0" dirty="0">
                          <a:solidFill>
                            <a:schemeClr val="accent4"/>
                          </a:solidFill>
                          <a:effectLst/>
                        </a:rPr>
                        <a:t> een o</a:t>
                      </a:r>
                      <a:r>
                        <a:rPr lang="nl-NL" sz="1400" b="0" dirty="0">
                          <a:solidFill>
                            <a:schemeClr val="accent4"/>
                          </a:solidFill>
                          <a:effectLst/>
                        </a:rPr>
                        <a:t>pdrachtgever</a:t>
                      </a:r>
                      <a:endParaRPr lang="nl-NL" sz="14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4E1F167C-E8D8-4E65-B145-B4B384229BCE}"/>
              </a:ext>
            </a:extLst>
          </p:cNvPr>
          <p:cNvSpPr txBox="1"/>
          <p:nvPr/>
        </p:nvSpPr>
        <p:spPr>
          <a:xfrm>
            <a:off x="3618658" y="161779"/>
            <a:ext cx="6330579" cy="584775"/>
          </a:xfrm>
          <a:prstGeom prst="rect">
            <a:avLst/>
          </a:prstGeom>
          <a:noFill/>
        </p:spPr>
        <p:txBody>
          <a:bodyPr wrap="none" rtlCol="0">
            <a:spAutoFit/>
          </a:bodyPr>
          <a:lstStyle/>
          <a:p>
            <a:r>
              <a:rPr lang="en-US" sz="3200" dirty="0" err="1"/>
              <a:t>Afstudeervarianten</a:t>
            </a:r>
            <a:r>
              <a:rPr lang="en-US" sz="3200" dirty="0"/>
              <a:t> Communicatie </a:t>
            </a:r>
            <a:r>
              <a:rPr lang="en-US" sz="3200" dirty="0" err="1"/>
              <a:t>vt</a:t>
            </a:r>
            <a:endParaRPr lang="nl-NL" sz="3200" dirty="0"/>
          </a:p>
        </p:txBody>
      </p:sp>
    </p:spTree>
    <p:extLst>
      <p:ext uri="{BB962C8B-B14F-4D97-AF65-F5344CB8AC3E}">
        <p14:creationId xmlns:p14="http://schemas.microsoft.com/office/powerpoint/2010/main" val="3992428425"/>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6"/>
          <p:cNvGraphicFramePr>
            <a:graphicFrameLocks noGrp="1"/>
          </p:cNvGraphicFramePr>
          <p:nvPr>
            <p:extLst/>
          </p:nvPr>
        </p:nvGraphicFramePr>
        <p:xfrm>
          <a:off x="276224" y="759853"/>
          <a:ext cx="11160214" cy="6809972"/>
        </p:xfrm>
        <a:graphic>
          <a:graphicData uri="http://schemas.openxmlformats.org/drawingml/2006/table">
            <a:tbl>
              <a:tblPr firstRow="1" firstCol="1" bandRow="1">
                <a:tableStyleId>{5DA37D80-6434-44D0-A028-1B22A696006F}</a:tableStyleId>
              </a:tblPr>
              <a:tblGrid>
                <a:gridCol w="2608644">
                  <a:extLst>
                    <a:ext uri="{9D8B030D-6E8A-4147-A177-3AD203B41FA5}">
                      <a16:colId xmlns:a16="http://schemas.microsoft.com/office/drawing/2014/main" val="20000"/>
                    </a:ext>
                  </a:extLst>
                </a:gridCol>
                <a:gridCol w="154546">
                  <a:extLst>
                    <a:ext uri="{9D8B030D-6E8A-4147-A177-3AD203B41FA5}">
                      <a16:colId xmlns:a16="http://schemas.microsoft.com/office/drawing/2014/main" val="20001"/>
                    </a:ext>
                  </a:extLst>
                </a:gridCol>
                <a:gridCol w="2717442">
                  <a:extLst>
                    <a:ext uri="{9D8B030D-6E8A-4147-A177-3AD203B41FA5}">
                      <a16:colId xmlns:a16="http://schemas.microsoft.com/office/drawing/2014/main" val="20002"/>
                    </a:ext>
                  </a:extLst>
                </a:gridCol>
                <a:gridCol w="2820474">
                  <a:extLst>
                    <a:ext uri="{9D8B030D-6E8A-4147-A177-3AD203B41FA5}">
                      <a16:colId xmlns:a16="http://schemas.microsoft.com/office/drawing/2014/main" val="20003"/>
                    </a:ext>
                  </a:extLst>
                </a:gridCol>
                <a:gridCol w="2859108">
                  <a:extLst>
                    <a:ext uri="{9D8B030D-6E8A-4147-A177-3AD203B41FA5}">
                      <a16:colId xmlns:a16="http://schemas.microsoft.com/office/drawing/2014/main" val="20004"/>
                    </a:ext>
                  </a:extLst>
                </a:gridCol>
              </a:tblGrid>
              <a:tr h="605240">
                <a:tc>
                  <a:txBody>
                    <a:bodyPr/>
                    <a:lstStyle/>
                    <a:p>
                      <a:pPr algn="l">
                        <a:lnSpc>
                          <a:spcPct val="107000"/>
                        </a:lnSpc>
                        <a:spcAft>
                          <a:spcPts val="0"/>
                        </a:spcAft>
                      </a:pPr>
                      <a:r>
                        <a:rPr lang="nl-NL" sz="1800" b="1" dirty="0">
                          <a:solidFill>
                            <a:schemeClr val="accent4"/>
                          </a:solidFill>
                          <a:effectLst/>
                        </a:rPr>
                        <a:t>Variant CO-Onderzoek</a:t>
                      </a: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solidFill>
                      <a:schemeClr val="tx1">
                        <a:lumMod val="40000"/>
                        <a:lumOff val="60000"/>
                      </a:schemeClr>
                    </a:solidFill>
                  </a:tcPr>
                </a:tc>
                <a:tc>
                  <a:txBody>
                    <a:bodyPr/>
                    <a:lstStyle/>
                    <a:p>
                      <a:pPr algn="l">
                        <a:lnSpc>
                          <a:spcPct val="107000"/>
                        </a:lnSpc>
                        <a:spcAft>
                          <a:spcPts val="0"/>
                        </a:spcAft>
                      </a:pP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solidFill>
                      <a:schemeClr val="tx1">
                        <a:lumMod val="40000"/>
                        <a:lumOff val="60000"/>
                      </a:schemeClr>
                    </a:solidFill>
                  </a:tcPr>
                </a:tc>
                <a:tc>
                  <a:txBody>
                    <a:bodyPr/>
                    <a:lstStyle/>
                    <a:p>
                      <a:pPr algn="l">
                        <a:lnSpc>
                          <a:spcPct val="107000"/>
                        </a:lnSpc>
                        <a:spcAft>
                          <a:spcPts val="0"/>
                        </a:spcAft>
                      </a:pPr>
                      <a:r>
                        <a:rPr lang="nl-NL" sz="1800" b="1" dirty="0">
                          <a:solidFill>
                            <a:schemeClr val="accent4"/>
                          </a:solidFill>
                          <a:effectLst/>
                        </a:rPr>
                        <a:t>Variant CO-Product</a:t>
                      </a:r>
                    </a:p>
                    <a:p>
                      <a:pPr algn="l">
                        <a:lnSpc>
                          <a:spcPct val="107000"/>
                        </a:lnSpc>
                        <a:spcAft>
                          <a:spcPts val="0"/>
                        </a:spcAft>
                      </a:pPr>
                      <a:r>
                        <a:rPr lang="nl-NL" sz="1800" b="1" dirty="0">
                          <a:solidFill>
                            <a:schemeClr val="accent4"/>
                          </a:solidFill>
                          <a:effectLst/>
                        </a:rPr>
                        <a:t> </a:t>
                      </a: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solidFill>
                      <a:schemeClr val="tx1">
                        <a:lumMod val="40000"/>
                        <a:lumOff val="60000"/>
                      </a:schemeClr>
                    </a:solidFill>
                  </a:tcPr>
                </a:tc>
                <a:tc>
                  <a:txBody>
                    <a:bodyPr/>
                    <a:lstStyle/>
                    <a:p>
                      <a:pPr algn="l">
                        <a:lnSpc>
                          <a:spcPct val="107000"/>
                        </a:lnSpc>
                        <a:spcAft>
                          <a:spcPts val="0"/>
                        </a:spcAft>
                      </a:pPr>
                      <a:r>
                        <a:rPr lang="nl-NL" sz="1800" b="1" dirty="0">
                          <a:solidFill>
                            <a:schemeClr val="accent4"/>
                          </a:solidFill>
                          <a:effectLst/>
                        </a:rPr>
                        <a:t>Variant CO- Onderneming</a:t>
                      </a: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solidFill>
                      <a:schemeClr val="tx1">
                        <a:lumMod val="40000"/>
                        <a:lumOff val="60000"/>
                      </a:schemeClr>
                    </a:solidFill>
                  </a:tcPr>
                </a:tc>
                <a:tc>
                  <a:txBody>
                    <a:bodyPr/>
                    <a:lstStyle/>
                    <a:p>
                      <a:pPr algn="l">
                        <a:lnSpc>
                          <a:spcPct val="107000"/>
                        </a:lnSpc>
                        <a:spcAft>
                          <a:spcPts val="0"/>
                        </a:spcAft>
                      </a:pPr>
                      <a:r>
                        <a:rPr lang="nl-NL" sz="1800" b="1" dirty="0">
                          <a:solidFill>
                            <a:schemeClr val="accent4"/>
                          </a:solidFill>
                          <a:effectLst/>
                        </a:rPr>
                        <a:t>Variant CO- Project</a:t>
                      </a:r>
                      <a:endParaRPr lang="nl-NL"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solidFill>
                      <a:schemeClr val="tx1">
                        <a:lumMod val="40000"/>
                        <a:lumOff val="60000"/>
                      </a:schemeClr>
                    </a:solidFill>
                  </a:tcPr>
                </a:tc>
                <a:extLst>
                  <a:ext uri="{0D108BD9-81ED-4DB2-BD59-A6C34878D82A}">
                    <a16:rowId xmlns:a16="http://schemas.microsoft.com/office/drawing/2014/main" val="10000"/>
                  </a:ext>
                </a:extLst>
              </a:tr>
              <a:tr h="1882632">
                <a:tc>
                  <a:txBody>
                    <a:bodyPr/>
                    <a:lstStyle/>
                    <a:p>
                      <a:pPr>
                        <a:lnSpc>
                          <a:spcPct val="107000"/>
                        </a:lnSpc>
                        <a:spcAft>
                          <a:spcPts val="0"/>
                        </a:spcAft>
                      </a:pPr>
                      <a:r>
                        <a:rPr lang="nl-NL" sz="1600" b="0" dirty="0">
                          <a:solidFill>
                            <a:schemeClr val="accent4"/>
                          </a:solidFill>
                          <a:effectLst/>
                        </a:rPr>
                        <a:t>Je bent nieuwsgierig en je verdiept je graag in literatuur</a:t>
                      </a:r>
                    </a:p>
                    <a:p>
                      <a:pPr>
                        <a:lnSpc>
                          <a:spcPct val="107000"/>
                        </a:lnSpc>
                        <a:spcAft>
                          <a:spcPts val="0"/>
                        </a:spcAft>
                      </a:pPr>
                      <a:endParaRPr lang="nl-NL"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tc>
                <a:tc>
                  <a:txBody>
                    <a:bodyPr/>
                    <a:lstStyle/>
                    <a:p>
                      <a:pPr>
                        <a:lnSpc>
                          <a:spcPct val="107000"/>
                        </a:lnSpc>
                        <a:spcAft>
                          <a:spcPts val="0"/>
                        </a:spcAft>
                      </a:pPr>
                      <a:endParaRPr lang="nl-NL"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NL" sz="1600" b="0" kern="1200" dirty="0">
                          <a:solidFill>
                            <a:schemeClr val="accent4"/>
                          </a:solidFill>
                          <a:effectLst/>
                          <a:latin typeface="+mn-lt"/>
                          <a:ea typeface="+mn-ea"/>
                          <a:cs typeface="+mn-cs"/>
                        </a:rPr>
                        <a:t>Je vindt het leuk om innovatieve en originele creatieve oplossingen te ontwikkelen en te onderbouwen</a:t>
                      </a:r>
                    </a:p>
                    <a:p>
                      <a:pPr>
                        <a:lnSpc>
                          <a:spcPct val="107000"/>
                        </a:lnSpc>
                        <a:spcAft>
                          <a:spcPts val="0"/>
                        </a:spcAft>
                      </a:pPr>
                      <a:r>
                        <a:rPr lang="nl-NL" sz="1600" b="0" dirty="0">
                          <a:solidFill>
                            <a:schemeClr val="accent4"/>
                          </a:solidFill>
                          <a:effectLst/>
                          <a:sym typeface="Wingdings" panose="05000000000000000000" pitchFamily="2" charset="2"/>
                        </a:rPr>
                        <a:t></a:t>
                      </a:r>
                      <a:r>
                        <a:rPr lang="nl-NL" sz="1600" b="0" dirty="0">
                          <a:solidFill>
                            <a:schemeClr val="accent4"/>
                          </a:solidFill>
                          <a:effectLst/>
                        </a:rPr>
                        <a:t>een doener die denkt</a:t>
                      </a:r>
                    </a:p>
                    <a:p>
                      <a:pPr>
                        <a:lnSpc>
                          <a:spcPct val="107000"/>
                        </a:lnSpc>
                        <a:spcAft>
                          <a:spcPts val="0"/>
                        </a:spcAft>
                      </a:pPr>
                      <a:endParaRPr lang="nl-NL" sz="1600" b="0" dirty="0">
                        <a:solidFill>
                          <a:schemeClr val="accent4"/>
                        </a:solidFill>
                        <a:effectLst/>
                      </a:endParaRPr>
                    </a:p>
                  </a:txBody>
                  <a:tcPr marL="52801" marR="52801" marT="0" marB="0"/>
                </a:tc>
                <a:tc>
                  <a:txBody>
                    <a:bodyPr/>
                    <a:lstStyle/>
                    <a:p>
                      <a:pPr>
                        <a:lnSpc>
                          <a:spcPct val="107000"/>
                        </a:lnSpc>
                        <a:spcAft>
                          <a:spcPts val="0"/>
                        </a:spcAft>
                      </a:pPr>
                      <a:r>
                        <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Je</a:t>
                      </a:r>
                      <a:r>
                        <a:rPr lang="nl-NL" sz="1600" baseline="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bent een ondernemer in de dop: je ziet kansen in de markt</a:t>
                      </a:r>
                      <a:endPar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Je</a:t>
                      </a:r>
                      <a:r>
                        <a:rPr lang="nl-NL" sz="1600" baseline="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bent pragmatisch, flexibel en doelgericht. Je bent goed in samenwerken, communiceren en het motiveren van anderen. </a:t>
                      </a:r>
                      <a:endPar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33368">
                <a:tc>
                  <a:txBody>
                    <a:bodyPr/>
                    <a:lstStyle/>
                    <a:p>
                      <a:pPr>
                        <a:lnSpc>
                          <a:spcPct val="107000"/>
                        </a:lnSpc>
                        <a:spcAft>
                          <a:spcPts val="0"/>
                        </a:spcAft>
                      </a:pPr>
                      <a:r>
                        <a:rPr lang="nl-NL" sz="1600" b="0" dirty="0">
                          <a:solidFill>
                            <a:schemeClr val="accent4"/>
                          </a:solidFill>
                          <a:effectLst/>
                        </a:rPr>
                        <a:t>Specialisatie </a:t>
                      </a:r>
                      <a:r>
                        <a:rPr lang="nl-NL" sz="1600" b="0" baseline="0" dirty="0">
                          <a:solidFill>
                            <a:schemeClr val="accent4"/>
                          </a:solidFill>
                          <a:effectLst/>
                        </a:rPr>
                        <a:t>Merkenmanagement, Reputatiemanagement, Publieke sector of Communicatie bij veranderingen</a:t>
                      </a:r>
                    </a:p>
                    <a:p>
                      <a:pPr>
                        <a:lnSpc>
                          <a:spcPct val="107000"/>
                        </a:lnSpc>
                        <a:spcAft>
                          <a:spcPts val="0"/>
                        </a:spcAft>
                      </a:pPr>
                      <a:endParaRPr lang="nl-NL"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tc>
                <a:tc>
                  <a:txBody>
                    <a:bodyPr/>
                    <a:lstStyle/>
                    <a:p>
                      <a:pPr>
                        <a:lnSpc>
                          <a:spcPct val="107000"/>
                        </a:lnSpc>
                        <a:spcAft>
                          <a:spcPts val="0"/>
                        </a:spcAft>
                      </a:pPr>
                      <a:endParaRPr lang="nl-NL"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tc>
                <a:tc>
                  <a:txBody>
                    <a:bodyPr/>
                    <a:lstStyle/>
                    <a:p>
                      <a:pPr>
                        <a:lnSpc>
                          <a:spcPct val="107000"/>
                        </a:lnSpc>
                        <a:spcAft>
                          <a:spcPts val="0"/>
                        </a:spcAft>
                      </a:pPr>
                      <a:r>
                        <a:rPr lang="nl-NL" sz="1600" b="0" dirty="0">
                          <a:solidFill>
                            <a:schemeClr val="accent4"/>
                          </a:solidFill>
                          <a:effectLst/>
                        </a:rPr>
                        <a:t>Specialisatie Merkenmanagement</a:t>
                      </a:r>
                      <a:r>
                        <a:rPr lang="nl-NL" sz="1600" b="0" baseline="0" dirty="0">
                          <a:solidFill>
                            <a:schemeClr val="accent4"/>
                          </a:solidFill>
                          <a:effectLst/>
                        </a:rPr>
                        <a:t> en/of Concept en Creatie </a:t>
                      </a:r>
                      <a:endParaRPr lang="nl-NL" sz="1600" b="0" dirty="0">
                        <a:solidFill>
                          <a:schemeClr val="accent4"/>
                        </a:solidFill>
                        <a:effectLst/>
                      </a:endParaRPr>
                    </a:p>
                  </a:txBody>
                  <a:tcPr marL="52801" marR="52801" marT="0" marB="0"/>
                </a:tc>
                <a:tc>
                  <a:txBody>
                    <a:bodyPr/>
                    <a:lstStyle/>
                    <a:p>
                      <a:pPr>
                        <a:lnSpc>
                          <a:spcPct val="107000"/>
                        </a:lnSpc>
                        <a:spcAft>
                          <a:spcPts val="0"/>
                        </a:spcAft>
                      </a:pPr>
                      <a:r>
                        <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Specialisatie/</a:t>
                      </a:r>
                      <a:r>
                        <a:rPr lang="nl-NL" sz="1600" baseline="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minor/module Ondernemerschap, Concept en creatie</a:t>
                      </a:r>
                    </a:p>
                  </a:txBody>
                  <a:tcPr marL="68580" marR="68580" marT="0" marB="0"/>
                </a:tc>
                <a:tc>
                  <a:txBody>
                    <a:bodyPr/>
                    <a:lstStyle/>
                    <a:p>
                      <a:pPr>
                        <a:lnSpc>
                          <a:spcPct val="107000"/>
                        </a:lnSpc>
                        <a:spcAft>
                          <a:spcPts val="0"/>
                        </a:spcAft>
                      </a:pPr>
                      <a:r>
                        <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Specialisatie</a:t>
                      </a:r>
                      <a:r>
                        <a:rPr lang="nl-NL" sz="1600" baseline="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Merkenmanagement, Communicatiemanagement, Reputatiemanagement. </a:t>
                      </a:r>
                    </a:p>
                  </a:txBody>
                  <a:tcPr marL="68580" marR="68580" marT="0" marB="0"/>
                </a:tc>
                <a:extLst>
                  <a:ext uri="{0D108BD9-81ED-4DB2-BD59-A6C34878D82A}">
                    <a16:rowId xmlns:a16="http://schemas.microsoft.com/office/drawing/2014/main" val="10002"/>
                  </a:ext>
                </a:extLst>
              </a:tr>
              <a:tr h="927379">
                <a:tc>
                  <a:txBody>
                    <a:bodyPr/>
                    <a:lstStyle/>
                    <a:p>
                      <a:pPr>
                        <a:lnSpc>
                          <a:spcPct val="107000"/>
                        </a:lnSpc>
                        <a:spcAft>
                          <a:spcPts val="0"/>
                        </a:spcAft>
                      </a:pPr>
                      <a:r>
                        <a:rPr lang="nl-NL" sz="1600" b="0" dirty="0">
                          <a:solidFill>
                            <a:schemeClr val="accent4"/>
                          </a:solidFill>
                          <a:effectLst/>
                        </a:rPr>
                        <a:t>Je bent</a:t>
                      </a:r>
                      <a:r>
                        <a:rPr lang="nl-NL" sz="1600" b="0" baseline="0" dirty="0">
                          <a:solidFill>
                            <a:schemeClr val="accent4"/>
                          </a:solidFill>
                          <a:effectLst/>
                        </a:rPr>
                        <a:t> analytisch ingesteld en je bent vaardig in schrijven</a:t>
                      </a:r>
                      <a:endParaRPr lang="nl-NL" sz="1600" b="0" dirty="0">
                        <a:solidFill>
                          <a:schemeClr val="accent4"/>
                        </a:solidFill>
                        <a:effectLst/>
                      </a:endParaRPr>
                    </a:p>
                    <a:p>
                      <a:pPr>
                        <a:lnSpc>
                          <a:spcPct val="107000"/>
                        </a:lnSpc>
                        <a:spcAft>
                          <a:spcPts val="0"/>
                        </a:spcAft>
                      </a:pPr>
                      <a:r>
                        <a:rPr lang="nl-NL" sz="1600" b="0" dirty="0">
                          <a:solidFill>
                            <a:schemeClr val="accent4"/>
                          </a:solidFill>
                          <a:effectLst/>
                        </a:rPr>
                        <a:t> </a:t>
                      </a:r>
                      <a:endParaRPr lang="nl-NL"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tc>
                <a:tc>
                  <a:txBody>
                    <a:bodyPr/>
                    <a:lstStyle/>
                    <a:p>
                      <a:pPr>
                        <a:lnSpc>
                          <a:spcPct val="107000"/>
                        </a:lnSpc>
                        <a:spcAft>
                          <a:spcPts val="0"/>
                        </a:spcAft>
                      </a:pPr>
                      <a:endParaRPr lang="nl-NL"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NL" sz="1600" b="0" dirty="0">
                          <a:solidFill>
                            <a:schemeClr val="accent4"/>
                          </a:solidFill>
                          <a:effectLst/>
                        </a:rPr>
                        <a:t> Je kunt communicatiemiddelen ook (globaal) uitvoeren </a:t>
                      </a:r>
                    </a:p>
                    <a:p>
                      <a:pPr>
                        <a:lnSpc>
                          <a:spcPct val="107000"/>
                        </a:lnSpc>
                        <a:spcAft>
                          <a:spcPts val="0"/>
                        </a:spcAft>
                      </a:pPr>
                      <a:endParaRPr lang="nl-NL"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Je bent een </a:t>
                      </a:r>
                      <a:r>
                        <a:rPr lang="nl-NL" sz="1600" dirty="0" err="1">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self</a:t>
                      </a:r>
                      <a:r>
                        <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-starter, je bent </a:t>
                      </a:r>
                      <a:r>
                        <a:rPr lang="nl-NL" sz="1600" dirty="0" err="1">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pro-actief</a:t>
                      </a:r>
                      <a:endPar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Je bent een spin</a:t>
                      </a:r>
                      <a:r>
                        <a:rPr lang="nl-NL" sz="1600" baseline="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in het web, communicatief vaardig en doelgericht. </a:t>
                      </a:r>
                      <a:endPar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036445">
                <a:tc>
                  <a:txBody>
                    <a:bodyPr/>
                    <a:lstStyle/>
                    <a:p>
                      <a:pPr>
                        <a:lnSpc>
                          <a:spcPct val="107000"/>
                        </a:lnSpc>
                        <a:spcAft>
                          <a:spcPts val="0"/>
                        </a:spcAft>
                      </a:pPr>
                      <a:r>
                        <a:rPr lang="nl-NL" sz="1600" b="0" dirty="0">
                          <a:solidFill>
                            <a:schemeClr val="accent4"/>
                          </a:solidFill>
                          <a:effectLst/>
                        </a:rPr>
                        <a:t>Je kunt je project zelf goed managen,</a:t>
                      </a:r>
                      <a:r>
                        <a:rPr lang="nl-NL" sz="1600" b="0" baseline="0" dirty="0">
                          <a:solidFill>
                            <a:schemeClr val="accent4"/>
                          </a:solidFill>
                          <a:effectLst/>
                        </a:rPr>
                        <a:t> je werkt zelfstandig en plant goed</a:t>
                      </a:r>
                    </a:p>
                    <a:p>
                      <a:pPr>
                        <a:lnSpc>
                          <a:spcPct val="107000"/>
                        </a:lnSpc>
                        <a:spcAft>
                          <a:spcPts val="0"/>
                        </a:spcAft>
                      </a:pPr>
                      <a:endParaRPr lang="nl-NL" sz="1600" b="0" dirty="0">
                        <a:solidFill>
                          <a:schemeClr val="accent4"/>
                        </a:solidFill>
                        <a:effectLst/>
                      </a:endParaRPr>
                    </a:p>
                  </a:txBody>
                  <a:tcPr marL="52801" marR="52801" marT="0" marB="0"/>
                </a:tc>
                <a:tc>
                  <a:txBody>
                    <a:bodyPr/>
                    <a:lstStyle/>
                    <a:p>
                      <a:pPr>
                        <a:lnSpc>
                          <a:spcPct val="107000"/>
                        </a:lnSpc>
                        <a:spcAft>
                          <a:spcPts val="0"/>
                        </a:spcAft>
                      </a:pPr>
                      <a:endParaRPr lang="nl-NL"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tc>
                <a:tc>
                  <a:txBody>
                    <a:bodyPr/>
                    <a:lstStyle/>
                    <a:p>
                      <a:pPr>
                        <a:lnSpc>
                          <a:spcPct val="107000"/>
                        </a:lnSpc>
                        <a:spcAft>
                          <a:spcPts val="0"/>
                        </a:spcAft>
                      </a:pPr>
                      <a:r>
                        <a:rPr lang="nl-NL" sz="1600" b="0" dirty="0">
                          <a:solidFill>
                            <a:schemeClr val="accent4"/>
                          </a:solidFill>
                          <a:effectLst/>
                        </a:rPr>
                        <a:t> Je werkt graag resultaatgericht en voelt je thuis bij design thinking</a:t>
                      </a:r>
                      <a:endParaRPr lang="nl-NL"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Je bent commercieel gefocust en beschikt over bedrijfseconomische </a:t>
                      </a:r>
                    </a:p>
                    <a:p>
                      <a:pPr marL="0" marR="0" lvl="0" indent="0" algn="l" defTabSz="914400" rtl="0" eaLnBrk="1" fontAlgn="auto" latinLnBrk="0" hangingPunct="1">
                        <a:lnSpc>
                          <a:spcPct val="107000"/>
                        </a:lnSpc>
                        <a:spcBef>
                          <a:spcPts val="0"/>
                        </a:spcBef>
                        <a:spcAft>
                          <a:spcPts val="0"/>
                        </a:spcAft>
                        <a:buClrTx/>
                        <a:buSzTx/>
                        <a:buFontTx/>
                        <a:buNone/>
                        <a:tabLst/>
                        <a:defRPr/>
                      </a:pPr>
                      <a:r>
                        <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vaardigheden</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Je kunt het</a:t>
                      </a:r>
                      <a:r>
                        <a:rPr lang="nl-NL" sz="1600" baseline="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project goed managen, je werkt planmatig, samen met anderen. </a:t>
                      </a:r>
                      <a:endPar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l-NL"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38759">
                <a:tc>
                  <a:txBody>
                    <a:bodyPr/>
                    <a:lstStyle/>
                    <a:p>
                      <a:endParaRPr lang="en-US" sz="1600" dirty="0"/>
                    </a:p>
                  </a:txBody>
                  <a:tcPr marL="52801" marR="52801" marT="0" marB="0"/>
                </a:tc>
                <a:tc>
                  <a:txBody>
                    <a:bodyPr/>
                    <a:lstStyle/>
                    <a:p>
                      <a:pPr>
                        <a:lnSpc>
                          <a:spcPct val="107000"/>
                        </a:lnSpc>
                        <a:spcAft>
                          <a:spcPts val="0"/>
                        </a:spcAft>
                      </a:pPr>
                      <a:endParaRPr lang="nl-NL" sz="1600" b="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01" marR="52801" marT="0" marB="0"/>
                </a:tc>
                <a:tc>
                  <a:txBody>
                    <a:bodyPr/>
                    <a:lstStyle/>
                    <a:p>
                      <a:endParaRPr lang="en-US" sz="1600"/>
                    </a:p>
                  </a:txBody>
                  <a:tcPr marL="52801" marR="52801" marT="0" marB="0"/>
                </a:tc>
                <a:tc>
                  <a:txBody>
                    <a:bodyPr/>
                    <a:lstStyle/>
                    <a:p>
                      <a:endParaRPr lang="en-US" sz="1600"/>
                    </a:p>
                  </a:txBody>
                  <a:tcPr marL="52801" marR="52801" marT="0" marB="0"/>
                </a:tc>
                <a:tc>
                  <a:txBody>
                    <a:bodyPr/>
                    <a:lstStyle/>
                    <a:p>
                      <a:endParaRPr lang="en-US" sz="1600" dirty="0"/>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2844632"/>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1640-324E-4744-AC0A-B39D9903209D}"/>
              </a:ext>
            </a:extLst>
          </p:cNvPr>
          <p:cNvSpPr>
            <a:spLocks noGrp="1"/>
          </p:cNvSpPr>
          <p:nvPr>
            <p:ph type="title"/>
          </p:nvPr>
        </p:nvSpPr>
        <p:spPr>
          <a:xfrm>
            <a:off x="2338436" y="365125"/>
            <a:ext cx="9015363" cy="1325563"/>
          </a:xfrm>
        </p:spPr>
        <p:txBody>
          <a:bodyPr/>
          <a:lstStyle/>
          <a:p>
            <a:r>
              <a:rPr lang="nl-NL" b="1" dirty="0">
                <a:solidFill>
                  <a:srgbClr val="C00000"/>
                </a:solidFill>
              </a:rPr>
              <a:t>Voorstelrondje….</a:t>
            </a:r>
          </a:p>
        </p:txBody>
      </p:sp>
      <p:sp>
        <p:nvSpPr>
          <p:cNvPr id="3" name="Content Placeholder 2">
            <a:extLst>
              <a:ext uri="{FF2B5EF4-FFF2-40B4-BE49-F238E27FC236}">
                <a16:creationId xmlns:a16="http://schemas.microsoft.com/office/drawing/2014/main" id="{42B85D76-912E-46DA-AB92-679DBA1021F0}"/>
              </a:ext>
            </a:extLst>
          </p:cNvPr>
          <p:cNvSpPr>
            <a:spLocks noGrp="1"/>
          </p:cNvSpPr>
          <p:nvPr>
            <p:ph idx="1"/>
          </p:nvPr>
        </p:nvSpPr>
        <p:spPr>
          <a:xfrm>
            <a:off x="838200" y="1825625"/>
            <a:ext cx="7033182" cy="4351338"/>
          </a:xfrm>
        </p:spPr>
        <p:txBody>
          <a:bodyPr>
            <a:normAutofit/>
          </a:bodyPr>
          <a:lstStyle/>
          <a:p>
            <a:pPr marL="0" indent="0">
              <a:buNone/>
            </a:pPr>
            <a:r>
              <a:rPr lang="nl-NL" sz="4000" i="1" dirty="0"/>
              <a:t>Wie ben je en wat doe je hier…?</a:t>
            </a:r>
          </a:p>
        </p:txBody>
      </p:sp>
      <p:pic>
        <p:nvPicPr>
          <p:cNvPr id="4" name="Picture 3">
            <a:extLst>
              <a:ext uri="{FF2B5EF4-FFF2-40B4-BE49-F238E27FC236}">
                <a16:creationId xmlns:a16="http://schemas.microsoft.com/office/drawing/2014/main" id="{6E12D891-B288-46C1-92F3-B336CD8CCCF7}"/>
              </a:ext>
            </a:extLst>
          </p:cNvPr>
          <p:cNvPicPr>
            <a:picLocks noChangeAspect="1"/>
          </p:cNvPicPr>
          <p:nvPr/>
        </p:nvPicPr>
        <p:blipFill>
          <a:blip r:embed="rId2"/>
          <a:stretch>
            <a:fillRect/>
          </a:stretch>
        </p:blipFill>
        <p:spPr>
          <a:xfrm>
            <a:off x="2470412" y="3016518"/>
            <a:ext cx="3452617" cy="3452617"/>
          </a:xfrm>
          <a:prstGeom prst="rect">
            <a:avLst/>
          </a:prstGeom>
        </p:spPr>
      </p:pic>
      <p:pic>
        <p:nvPicPr>
          <p:cNvPr id="5" name="Picture 4">
            <a:extLst>
              <a:ext uri="{FF2B5EF4-FFF2-40B4-BE49-F238E27FC236}">
                <a16:creationId xmlns:a16="http://schemas.microsoft.com/office/drawing/2014/main" id="{699DF531-6F56-41C8-97E3-7A3BF0BACB62}"/>
              </a:ext>
            </a:extLst>
          </p:cNvPr>
          <p:cNvPicPr>
            <a:picLocks noChangeAspect="1"/>
          </p:cNvPicPr>
          <p:nvPr/>
        </p:nvPicPr>
        <p:blipFill>
          <a:blip r:embed="rId3"/>
          <a:stretch>
            <a:fillRect/>
          </a:stretch>
        </p:blipFill>
        <p:spPr>
          <a:xfrm>
            <a:off x="8135071" y="810705"/>
            <a:ext cx="3673825" cy="5658430"/>
          </a:xfrm>
          <a:prstGeom prst="rect">
            <a:avLst/>
          </a:prstGeom>
        </p:spPr>
      </p:pic>
    </p:spTree>
    <p:extLst>
      <p:ext uri="{BB962C8B-B14F-4D97-AF65-F5344CB8AC3E}">
        <p14:creationId xmlns:p14="http://schemas.microsoft.com/office/powerpoint/2010/main" val="939313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1752" y="902100"/>
            <a:ext cx="10652047" cy="905571"/>
          </a:xfrm>
        </p:spPr>
        <p:txBody>
          <a:bodyPr>
            <a:normAutofit/>
          </a:bodyPr>
          <a:lstStyle/>
          <a:p>
            <a:r>
              <a:rPr lang="nl-NL" sz="2000" dirty="0"/>
              <a:t>Voorbeeld</a:t>
            </a:r>
            <a:endParaRPr lang="en-US" sz="2000" dirty="0"/>
          </a:p>
        </p:txBody>
      </p:sp>
      <p:graphicFrame>
        <p:nvGraphicFramePr>
          <p:cNvPr id="4" name="Tijdelijke aanduiding voor inhoud 3"/>
          <p:cNvGraphicFramePr>
            <a:graphicFrameLocks noGrp="1"/>
          </p:cNvGraphicFramePr>
          <p:nvPr>
            <p:ph idx="1"/>
            <p:extLst/>
          </p:nvPr>
        </p:nvGraphicFramePr>
        <p:xfrm>
          <a:off x="875763" y="2390077"/>
          <a:ext cx="5937250" cy="3612135"/>
        </p:xfrm>
        <a:graphic>
          <a:graphicData uri="http://schemas.openxmlformats.org/drawingml/2006/table">
            <a:tbl>
              <a:tblPr firstRow="1" firstCol="1" bandRow="1"/>
              <a:tblGrid>
                <a:gridCol w="1437005">
                  <a:extLst>
                    <a:ext uri="{9D8B030D-6E8A-4147-A177-3AD203B41FA5}">
                      <a16:colId xmlns:a16="http://schemas.microsoft.com/office/drawing/2014/main" val="20000"/>
                    </a:ext>
                  </a:extLst>
                </a:gridCol>
                <a:gridCol w="4500245">
                  <a:extLst>
                    <a:ext uri="{9D8B030D-6E8A-4147-A177-3AD203B41FA5}">
                      <a16:colId xmlns:a16="http://schemas.microsoft.com/office/drawing/2014/main" val="20001"/>
                    </a:ext>
                  </a:extLst>
                </a:gridCol>
              </a:tblGrid>
              <a:tr h="0">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Onderzoek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Je gaat onderzoek doen naar wensen en behoeften van werknemers naar kennisdelen, mogelijke middelen om kennisdeling te bereiken en ontwikkelingen in het vakgebied om vervolgens  een advies uit te brengen over de inzet van deze middelen.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Product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Je gaat voor een organisatie middelen voor het delen van kennis ontwikkelen en testen.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Project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Je gaat bij een organisatie, na kortstondig onderzoek, diverse middelen implementeren om kennisdeling binnen de organisatie te bevorderen. Je werkt hierbij samen met diverse afdelingen/personen binnen de organisatie.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Ondernemen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Je hebt gesignaleerd dat meerdere organisaties niet tevreden zijn over de kennisdeling binnen de organisatie. Eerst ga je dit onderzoeken en daarna ga je onderzoeken op welke wijze je een dienstverlening kunt opzetten die organisaties adviseert op dit gebied.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701752" y="1484505"/>
            <a:ext cx="93476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dirty="0">
                <a:latin typeface="Calibri" panose="020F0502020204030204" pitchFamily="34" charset="0"/>
                <a:ea typeface="Calibri" panose="020F0502020204030204" pitchFamily="34" charset="0"/>
                <a:cs typeface="Times New Roman" panose="02020603050405020304" pitchFamily="18" charset="0"/>
              </a:rPr>
              <a:t>E</a:t>
            </a:r>
            <a:r>
              <a:rPr kumimoji="0" lang="nl-NL"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organisatie vindt dat er een onvoldoende kennis gedeeld wordt binnen de eigen organisatie.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6770321"/>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79" y="610273"/>
            <a:ext cx="11077575" cy="685168"/>
          </a:xfrm>
        </p:spPr>
        <p:txBody>
          <a:bodyPr>
            <a:normAutofit/>
          </a:bodyPr>
          <a:lstStyle/>
          <a:p>
            <a:r>
              <a:rPr lang="nl-NL" dirty="0"/>
              <a:t>Onderwerpen Onderzoek</a:t>
            </a:r>
            <a:endParaRPr lang="en-US" dirty="0"/>
          </a:p>
        </p:txBody>
      </p:sp>
      <p:sp>
        <p:nvSpPr>
          <p:cNvPr id="4" name="Rectangle 3"/>
          <p:cNvSpPr/>
          <p:nvPr/>
        </p:nvSpPr>
        <p:spPr>
          <a:xfrm>
            <a:off x="7462684" y="1808486"/>
            <a:ext cx="4832555" cy="1475404"/>
          </a:xfrm>
          <a:prstGeom prst="rect">
            <a:avLst/>
          </a:prstGeom>
        </p:spPr>
        <p:txBody>
          <a:bodyPr wrap="square">
            <a:spAutoFit/>
          </a:bodyPr>
          <a:lstStyle/>
          <a:p>
            <a:pPr>
              <a:lnSpc>
                <a:spcPct val="107000"/>
              </a:lnSpc>
              <a:spcAft>
                <a:spcPts val="0"/>
              </a:spcAft>
            </a:pPr>
            <a:r>
              <a:rPr lang="nl-NL" sz="2800" dirty="0">
                <a:solidFill>
                  <a:schemeClr val="accent6">
                    <a:lumMod val="75000"/>
                  </a:schemeClr>
                </a:solidFill>
              </a:rPr>
              <a:t>Overheidscommunicatie bij gedragsbeïnvloeding </a:t>
            </a:r>
            <a:r>
              <a:rPr lang="nl-NL" sz="2800" dirty="0" err="1">
                <a:solidFill>
                  <a:schemeClr val="accent6">
                    <a:lumMod val="75000"/>
                  </a:schemeClr>
                </a:solidFill>
              </a:rPr>
              <a:t>mbt</a:t>
            </a:r>
            <a:r>
              <a:rPr lang="nl-NL" sz="2800" dirty="0">
                <a:solidFill>
                  <a:schemeClr val="accent6">
                    <a:lumMod val="75000"/>
                  </a:schemeClr>
                </a:solidFill>
              </a:rPr>
              <a:t> donorschap door jongeren</a:t>
            </a:r>
          </a:p>
        </p:txBody>
      </p:sp>
      <p:sp>
        <p:nvSpPr>
          <p:cNvPr id="7" name="Rectangle 6"/>
          <p:cNvSpPr/>
          <p:nvPr/>
        </p:nvSpPr>
        <p:spPr>
          <a:xfrm rot="21336481">
            <a:off x="978309" y="3727713"/>
            <a:ext cx="6096000" cy="882678"/>
          </a:xfrm>
          <a:prstGeom prst="rect">
            <a:avLst/>
          </a:prstGeom>
        </p:spPr>
        <p:txBody>
          <a:bodyPr>
            <a:spAutoFit/>
          </a:bodyPr>
          <a:lstStyle/>
          <a:p>
            <a:pPr>
              <a:lnSpc>
                <a:spcPct val="107000"/>
              </a:lnSpc>
            </a:pPr>
            <a:r>
              <a:rPr lang="nl-NL" sz="2400" b="1" dirty="0">
                <a:solidFill>
                  <a:schemeClr val="accent1">
                    <a:lumMod val="75000"/>
                  </a:schemeClr>
                </a:solidFill>
              </a:rPr>
              <a:t>Virtual </a:t>
            </a:r>
            <a:r>
              <a:rPr lang="nl-NL" sz="2400" b="1" dirty="0" err="1">
                <a:solidFill>
                  <a:schemeClr val="accent1">
                    <a:lumMod val="75000"/>
                  </a:schemeClr>
                </a:solidFill>
              </a:rPr>
              <a:t>Reality</a:t>
            </a:r>
            <a:r>
              <a:rPr lang="nl-NL" sz="2400" b="1" dirty="0">
                <a:solidFill>
                  <a:schemeClr val="accent1">
                    <a:lumMod val="75000"/>
                  </a:schemeClr>
                </a:solidFill>
              </a:rPr>
              <a:t> inzetten door goede doelen-organisaties voor het werven van donateurs.</a:t>
            </a:r>
          </a:p>
        </p:txBody>
      </p:sp>
      <p:sp>
        <p:nvSpPr>
          <p:cNvPr id="8" name="Rectangle 7"/>
          <p:cNvSpPr/>
          <p:nvPr/>
        </p:nvSpPr>
        <p:spPr>
          <a:xfrm>
            <a:off x="5525562" y="5054212"/>
            <a:ext cx="6096000" cy="1277850"/>
          </a:xfrm>
          <a:prstGeom prst="rect">
            <a:avLst/>
          </a:prstGeom>
        </p:spPr>
        <p:txBody>
          <a:bodyPr>
            <a:spAutoFit/>
          </a:bodyPr>
          <a:lstStyle/>
          <a:p>
            <a:pPr>
              <a:lnSpc>
                <a:spcPct val="107000"/>
              </a:lnSpc>
            </a:pPr>
            <a:r>
              <a:rPr lang="nl-NL" sz="2400" dirty="0">
                <a:solidFill>
                  <a:schemeClr val="accent4"/>
                </a:solidFill>
              </a:rPr>
              <a:t>De rol van diversiteit in de marketingcommunicatiestrategie van een modebedrijf</a:t>
            </a:r>
          </a:p>
        </p:txBody>
      </p:sp>
      <p:sp>
        <p:nvSpPr>
          <p:cNvPr id="12" name="Rectangle 11"/>
          <p:cNvSpPr/>
          <p:nvPr/>
        </p:nvSpPr>
        <p:spPr>
          <a:xfrm>
            <a:off x="231979" y="1480385"/>
            <a:ext cx="6096000" cy="1673022"/>
          </a:xfrm>
          <a:prstGeom prst="rect">
            <a:avLst/>
          </a:prstGeom>
        </p:spPr>
        <p:txBody>
          <a:bodyPr>
            <a:spAutoFit/>
          </a:bodyPr>
          <a:lstStyle/>
          <a:p>
            <a:pPr>
              <a:lnSpc>
                <a:spcPct val="107000"/>
              </a:lnSpc>
            </a:pPr>
            <a:r>
              <a:rPr lang="nl-NL" sz="2400" b="1" dirty="0">
                <a:solidFill>
                  <a:srgbClr val="00B050"/>
                </a:solidFill>
              </a:rPr>
              <a:t>Onderzoek naar het optimaal inzetten van </a:t>
            </a:r>
            <a:r>
              <a:rPr lang="nl-NL" sz="2400" b="1" dirty="0" err="1">
                <a:solidFill>
                  <a:srgbClr val="00B050"/>
                </a:solidFill>
              </a:rPr>
              <a:t>influencers</a:t>
            </a:r>
            <a:r>
              <a:rPr lang="nl-NL" sz="2400" b="1" dirty="0">
                <a:solidFill>
                  <a:srgbClr val="00B050"/>
                </a:solidFill>
              </a:rPr>
              <a:t> binnen de marketingcommunicatiemix van een reisorganisatie voor actieve jongerenreizen</a:t>
            </a:r>
            <a:endParaRPr lang="nl-NL"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216155"/>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79" y="610273"/>
            <a:ext cx="11077575" cy="685168"/>
          </a:xfrm>
        </p:spPr>
        <p:txBody>
          <a:bodyPr/>
          <a:lstStyle/>
          <a:p>
            <a:r>
              <a:rPr lang="nl-NL" dirty="0"/>
              <a:t>Onderwerpen product</a:t>
            </a:r>
            <a:endParaRPr lang="en-US" dirty="0"/>
          </a:p>
        </p:txBody>
      </p:sp>
      <p:sp>
        <p:nvSpPr>
          <p:cNvPr id="4" name="Rectangle 3"/>
          <p:cNvSpPr/>
          <p:nvPr/>
        </p:nvSpPr>
        <p:spPr>
          <a:xfrm>
            <a:off x="6323470" y="698230"/>
            <a:ext cx="6096000" cy="1673022"/>
          </a:xfrm>
          <a:prstGeom prst="rect">
            <a:avLst/>
          </a:prstGeom>
        </p:spPr>
        <p:txBody>
          <a:bodyPr>
            <a:spAutoFit/>
          </a:bodyPr>
          <a:lstStyle/>
          <a:p>
            <a:pPr>
              <a:lnSpc>
                <a:spcPct val="107000"/>
              </a:lnSpc>
            </a:pPr>
            <a:r>
              <a:rPr lang="nl-NL" sz="2400" b="1" dirty="0">
                <a:solidFill>
                  <a:srgbClr val="EAC4AE">
                    <a:lumMod val="10000"/>
                  </a:srgbClr>
                </a:solidFill>
              </a:rPr>
              <a:t>Intranet </a:t>
            </a:r>
            <a:r>
              <a:rPr lang="nl-NL" sz="2400" dirty="0">
                <a:solidFill>
                  <a:srgbClr val="EAC4AE">
                    <a:lumMod val="10000"/>
                  </a:srgbClr>
                </a:solidFill>
              </a:rPr>
              <a:t>voor medewerkers van </a:t>
            </a:r>
            <a:r>
              <a:rPr lang="nl-NL" sz="2400" dirty="0" err="1">
                <a:solidFill>
                  <a:srgbClr val="EAC4AE">
                    <a:lumMod val="10000"/>
                  </a:srgbClr>
                </a:solidFill>
              </a:rPr>
              <a:t>Caressa</a:t>
            </a:r>
            <a:r>
              <a:rPr lang="nl-NL" sz="2400" dirty="0">
                <a:solidFill>
                  <a:srgbClr val="EAC4AE">
                    <a:lumMod val="10000"/>
                  </a:srgbClr>
                </a:solidFill>
              </a:rPr>
              <a:t> Dieren-ziekenhuizen met als doel beter kennis met elkaar te delen, elkaar te motiveren en daarmee het werkproces te faciliteren</a:t>
            </a:r>
          </a:p>
        </p:txBody>
      </p:sp>
      <p:sp>
        <p:nvSpPr>
          <p:cNvPr id="6" name="Rectangle 5"/>
          <p:cNvSpPr/>
          <p:nvPr/>
        </p:nvSpPr>
        <p:spPr>
          <a:xfrm>
            <a:off x="4091230" y="4060692"/>
            <a:ext cx="6096000" cy="882678"/>
          </a:xfrm>
          <a:prstGeom prst="rect">
            <a:avLst/>
          </a:prstGeom>
        </p:spPr>
        <p:txBody>
          <a:bodyPr>
            <a:spAutoFit/>
          </a:bodyPr>
          <a:lstStyle/>
          <a:p>
            <a:pPr>
              <a:lnSpc>
                <a:spcPct val="107000"/>
              </a:lnSpc>
            </a:pPr>
            <a:r>
              <a:rPr lang="nl-NL" sz="2400" dirty="0">
                <a:solidFill>
                  <a:srgbClr val="DC9547">
                    <a:lumMod val="50000"/>
                  </a:srgbClr>
                </a:solidFill>
              </a:rPr>
              <a:t>Ontwikkelen van </a:t>
            </a:r>
            <a:r>
              <a:rPr lang="nl-NL" sz="2400" b="1" dirty="0">
                <a:solidFill>
                  <a:srgbClr val="DC9547">
                    <a:lumMod val="50000"/>
                  </a:srgbClr>
                </a:solidFill>
              </a:rPr>
              <a:t>online content </a:t>
            </a:r>
            <a:r>
              <a:rPr lang="nl-NL" sz="2400" dirty="0">
                <a:solidFill>
                  <a:srgbClr val="DC9547">
                    <a:lumMod val="50000"/>
                  </a:srgbClr>
                </a:solidFill>
              </a:rPr>
              <a:t>om imago van NESCAFE Dolce </a:t>
            </a:r>
            <a:r>
              <a:rPr lang="nl-NL" sz="2400" dirty="0" err="1">
                <a:solidFill>
                  <a:srgbClr val="DC9547">
                    <a:lumMod val="50000"/>
                  </a:srgbClr>
                </a:solidFill>
              </a:rPr>
              <a:t>Gusto</a:t>
            </a:r>
            <a:r>
              <a:rPr lang="nl-NL" sz="2400" dirty="0">
                <a:solidFill>
                  <a:srgbClr val="DC9547">
                    <a:lumMod val="50000"/>
                  </a:srgbClr>
                </a:solidFill>
              </a:rPr>
              <a:t> te verbeteren</a:t>
            </a:r>
          </a:p>
        </p:txBody>
      </p:sp>
      <p:sp>
        <p:nvSpPr>
          <p:cNvPr id="9" name="Rectangle 8"/>
          <p:cNvSpPr/>
          <p:nvPr/>
        </p:nvSpPr>
        <p:spPr>
          <a:xfrm>
            <a:off x="1238865" y="5645600"/>
            <a:ext cx="9421759" cy="1014380"/>
          </a:xfrm>
          <a:prstGeom prst="rect">
            <a:avLst/>
          </a:prstGeom>
        </p:spPr>
        <p:txBody>
          <a:bodyPr wrap="square">
            <a:spAutoFit/>
          </a:bodyPr>
          <a:lstStyle/>
          <a:p>
            <a:pPr>
              <a:lnSpc>
                <a:spcPct val="107000"/>
              </a:lnSpc>
            </a:pPr>
            <a:r>
              <a:rPr lang="nl-NL" sz="2800" dirty="0">
                <a:solidFill>
                  <a:srgbClr val="C00000"/>
                </a:solidFill>
              </a:rPr>
              <a:t>Ontwikkelen van een </a:t>
            </a:r>
            <a:r>
              <a:rPr lang="nl-NL" sz="2800" b="1" dirty="0">
                <a:solidFill>
                  <a:srgbClr val="C00000"/>
                </a:solidFill>
              </a:rPr>
              <a:t>visuele merkidentiteit </a:t>
            </a:r>
            <a:r>
              <a:rPr lang="nl-NL" sz="2800" dirty="0">
                <a:solidFill>
                  <a:srgbClr val="C00000"/>
                </a:solidFill>
              </a:rPr>
              <a:t>die aansluit bij de mentale merkidentiteit voor </a:t>
            </a:r>
            <a:r>
              <a:rPr lang="nl-NL" sz="2800" dirty="0" err="1">
                <a:solidFill>
                  <a:srgbClr val="C00000"/>
                </a:solidFill>
              </a:rPr>
              <a:t>Vandenbusken</a:t>
            </a:r>
            <a:endParaRPr lang="nl-NL" sz="2800" dirty="0">
              <a:solidFill>
                <a:srgbClr val="C00000"/>
              </a:solidFill>
            </a:endParaRPr>
          </a:p>
        </p:txBody>
      </p:sp>
      <p:sp>
        <p:nvSpPr>
          <p:cNvPr id="10" name="Rectangle 9"/>
          <p:cNvSpPr/>
          <p:nvPr/>
        </p:nvSpPr>
        <p:spPr>
          <a:xfrm rot="21338223">
            <a:off x="0" y="1763619"/>
            <a:ext cx="6096000" cy="2068195"/>
          </a:xfrm>
          <a:prstGeom prst="rect">
            <a:avLst/>
          </a:prstGeom>
        </p:spPr>
        <p:txBody>
          <a:bodyPr>
            <a:spAutoFit/>
          </a:bodyPr>
          <a:lstStyle/>
          <a:p>
            <a:pPr>
              <a:lnSpc>
                <a:spcPct val="107000"/>
              </a:lnSpc>
            </a:pPr>
            <a:r>
              <a:rPr lang="nl-NL" sz="2400" dirty="0">
                <a:solidFill>
                  <a:srgbClr val="FF0000"/>
                </a:solidFill>
              </a:rPr>
              <a:t>Hoe kan de</a:t>
            </a:r>
            <a:r>
              <a:rPr lang="nl-NL" sz="2400" b="1" dirty="0">
                <a:solidFill>
                  <a:srgbClr val="FF0000"/>
                </a:solidFill>
              </a:rPr>
              <a:t> naamsbekendheid </a:t>
            </a:r>
            <a:r>
              <a:rPr lang="nl-NL" sz="2400" dirty="0">
                <a:solidFill>
                  <a:srgbClr val="FF0000"/>
                </a:solidFill>
              </a:rPr>
              <a:t>van </a:t>
            </a:r>
            <a:r>
              <a:rPr lang="nl-NL" sz="2400" dirty="0" err="1">
                <a:solidFill>
                  <a:srgbClr val="FF0000"/>
                </a:solidFill>
              </a:rPr>
              <a:t>Petit&amp;Jolie</a:t>
            </a:r>
            <a:r>
              <a:rPr lang="nl-NL" sz="2400" dirty="0">
                <a:solidFill>
                  <a:srgbClr val="FF0000"/>
                </a:solidFill>
              </a:rPr>
              <a:t> onder de doelgroep, vrouwen tussen de 25 en 35 jaar oud die in verwachting zijn van hun eerst kind, door middel van marketingcommunicatie worden verhoogd?</a:t>
            </a:r>
          </a:p>
        </p:txBody>
      </p:sp>
    </p:spTree>
    <p:extLst>
      <p:ext uri="{BB962C8B-B14F-4D97-AF65-F5344CB8AC3E}">
        <p14:creationId xmlns:p14="http://schemas.microsoft.com/office/powerpoint/2010/main" val="4026308050"/>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79" y="610273"/>
            <a:ext cx="11077575" cy="685168"/>
          </a:xfrm>
        </p:spPr>
        <p:txBody>
          <a:bodyPr/>
          <a:lstStyle/>
          <a:p>
            <a:r>
              <a:rPr lang="nl-NL" dirty="0"/>
              <a:t>Onderwerpen onderneming</a:t>
            </a:r>
            <a:endParaRPr lang="en-US" dirty="0"/>
          </a:p>
        </p:txBody>
      </p:sp>
      <p:sp>
        <p:nvSpPr>
          <p:cNvPr id="4" name="Rectangle 3"/>
          <p:cNvSpPr/>
          <p:nvPr/>
        </p:nvSpPr>
        <p:spPr>
          <a:xfrm>
            <a:off x="2792821" y="1476010"/>
            <a:ext cx="8100861" cy="461665"/>
          </a:xfrm>
          <a:prstGeom prst="rect">
            <a:avLst/>
          </a:prstGeom>
        </p:spPr>
        <p:txBody>
          <a:bodyPr wrap="square">
            <a:spAutoFit/>
          </a:bodyPr>
          <a:lstStyle/>
          <a:p>
            <a:pPr>
              <a:defRPr/>
            </a:pPr>
            <a:r>
              <a:rPr lang="nl-NL" sz="2400" dirty="0">
                <a:solidFill>
                  <a:srgbClr val="6E2E23"/>
                </a:solidFill>
              </a:rPr>
              <a:t>Een winstgevende </a:t>
            </a:r>
            <a:r>
              <a:rPr lang="nl-NL" sz="2400" dirty="0" err="1">
                <a:solidFill>
                  <a:srgbClr val="6E2E23"/>
                </a:solidFill>
              </a:rPr>
              <a:t>affiliate</a:t>
            </a:r>
            <a:r>
              <a:rPr lang="nl-NL" sz="2400" dirty="0">
                <a:solidFill>
                  <a:srgbClr val="6E2E23"/>
                </a:solidFill>
              </a:rPr>
              <a:t> website opzetten (brillen, </a:t>
            </a:r>
            <a:r>
              <a:rPr lang="nl-NL" sz="2400" dirty="0" err="1">
                <a:solidFill>
                  <a:srgbClr val="6E2E23"/>
                </a:solidFill>
              </a:rPr>
              <a:t>cadeau’s</a:t>
            </a:r>
            <a:r>
              <a:rPr lang="nl-NL" sz="2400" dirty="0">
                <a:solidFill>
                  <a:srgbClr val="6E2E23"/>
                </a:solidFill>
              </a:rPr>
              <a:t>)</a:t>
            </a:r>
          </a:p>
        </p:txBody>
      </p:sp>
      <p:sp>
        <p:nvSpPr>
          <p:cNvPr id="5" name="Rectangle 4"/>
          <p:cNvSpPr/>
          <p:nvPr/>
        </p:nvSpPr>
        <p:spPr>
          <a:xfrm>
            <a:off x="608697" y="3841081"/>
            <a:ext cx="4368247" cy="523220"/>
          </a:xfrm>
          <a:prstGeom prst="rect">
            <a:avLst/>
          </a:prstGeom>
        </p:spPr>
        <p:txBody>
          <a:bodyPr wrap="none">
            <a:spAutoFit/>
          </a:bodyPr>
          <a:lstStyle/>
          <a:p>
            <a:r>
              <a:rPr lang="en-US" sz="2800" dirty="0" err="1">
                <a:solidFill>
                  <a:srgbClr val="6E2E23"/>
                </a:solidFill>
              </a:rPr>
              <a:t>Opzetten</a:t>
            </a:r>
            <a:r>
              <a:rPr lang="en-US" sz="2800" dirty="0">
                <a:solidFill>
                  <a:srgbClr val="6E2E23"/>
                </a:solidFill>
              </a:rPr>
              <a:t> </a:t>
            </a:r>
            <a:r>
              <a:rPr lang="en-US" sz="2800" dirty="0" err="1">
                <a:solidFill>
                  <a:srgbClr val="6E2E23"/>
                </a:solidFill>
              </a:rPr>
              <a:t>Studentenplatform</a:t>
            </a:r>
            <a:endParaRPr lang="en-US" sz="2800" dirty="0">
              <a:solidFill>
                <a:srgbClr val="6E2E23"/>
              </a:solidFill>
            </a:endParaRPr>
          </a:p>
        </p:txBody>
      </p:sp>
      <p:sp>
        <p:nvSpPr>
          <p:cNvPr id="6" name="Rectangle 5"/>
          <p:cNvSpPr/>
          <p:nvPr/>
        </p:nvSpPr>
        <p:spPr>
          <a:xfrm>
            <a:off x="747252" y="2420527"/>
            <a:ext cx="6096000" cy="830997"/>
          </a:xfrm>
          <a:prstGeom prst="rect">
            <a:avLst/>
          </a:prstGeom>
        </p:spPr>
        <p:txBody>
          <a:bodyPr>
            <a:spAutoFit/>
          </a:bodyPr>
          <a:lstStyle/>
          <a:p>
            <a:r>
              <a:rPr lang="nl-NL" sz="2400" dirty="0">
                <a:solidFill>
                  <a:srgbClr val="EABA2F">
                    <a:lumMod val="75000"/>
                  </a:srgbClr>
                </a:solidFill>
              </a:rPr>
              <a:t>Starten van een marketing agency voor onafhankelijke muzikanten, kledingzaken </a:t>
            </a:r>
          </a:p>
        </p:txBody>
      </p:sp>
      <p:sp>
        <p:nvSpPr>
          <p:cNvPr id="7" name="Rectangle 6"/>
          <p:cNvSpPr/>
          <p:nvPr/>
        </p:nvSpPr>
        <p:spPr>
          <a:xfrm>
            <a:off x="1861910" y="4954079"/>
            <a:ext cx="6374117" cy="584775"/>
          </a:xfrm>
          <a:prstGeom prst="rect">
            <a:avLst/>
          </a:prstGeom>
        </p:spPr>
        <p:txBody>
          <a:bodyPr wrap="none">
            <a:spAutoFit/>
          </a:bodyPr>
          <a:lstStyle/>
          <a:p>
            <a:r>
              <a:rPr lang="nl-NL" sz="3200" dirty="0">
                <a:solidFill>
                  <a:srgbClr val="6E2E23"/>
                </a:solidFill>
              </a:rPr>
              <a:t>Positionering nieuw product (clickrat)</a:t>
            </a:r>
            <a:endParaRPr lang="nl-NL" dirty="0">
              <a:solidFill>
                <a:srgbClr val="6E2E23"/>
              </a:solidFill>
            </a:endParaRPr>
          </a:p>
        </p:txBody>
      </p:sp>
      <p:sp>
        <p:nvSpPr>
          <p:cNvPr id="8" name="Rectangle 7"/>
          <p:cNvSpPr/>
          <p:nvPr/>
        </p:nvSpPr>
        <p:spPr>
          <a:xfrm rot="451124">
            <a:off x="5967421" y="3629679"/>
            <a:ext cx="6110134" cy="461665"/>
          </a:xfrm>
          <a:prstGeom prst="rect">
            <a:avLst/>
          </a:prstGeom>
        </p:spPr>
        <p:txBody>
          <a:bodyPr wrap="none">
            <a:spAutoFit/>
          </a:bodyPr>
          <a:lstStyle/>
          <a:p>
            <a:r>
              <a:rPr lang="nl-NL" sz="2400" dirty="0">
                <a:solidFill>
                  <a:srgbClr val="6E2E23"/>
                </a:solidFill>
              </a:rPr>
              <a:t>Positionering bureau voor </a:t>
            </a:r>
            <a:r>
              <a:rPr lang="nl-NL" sz="2400" dirty="0" err="1">
                <a:solidFill>
                  <a:srgbClr val="6E2E23"/>
                </a:solidFill>
              </a:rPr>
              <a:t>influencer</a:t>
            </a:r>
            <a:r>
              <a:rPr lang="nl-NL" sz="2400" dirty="0">
                <a:solidFill>
                  <a:srgbClr val="6E2E23"/>
                </a:solidFill>
              </a:rPr>
              <a:t>-marketing</a:t>
            </a:r>
          </a:p>
        </p:txBody>
      </p:sp>
      <p:sp>
        <p:nvSpPr>
          <p:cNvPr id="9" name="Rectangle 8"/>
          <p:cNvSpPr/>
          <p:nvPr/>
        </p:nvSpPr>
        <p:spPr>
          <a:xfrm>
            <a:off x="6562225" y="6051324"/>
            <a:ext cx="5519268" cy="461665"/>
          </a:xfrm>
          <a:prstGeom prst="rect">
            <a:avLst/>
          </a:prstGeom>
        </p:spPr>
        <p:txBody>
          <a:bodyPr wrap="none">
            <a:spAutoFit/>
          </a:bodyPr>
          <a:lstStyle/>
          <a:p>
            <a:r>
              <a:rPr lang="nl-NL" sz="2400" dirty="0">
                <a:solidFill>
                  <a:srgbClr val="FF0000"/>
                </a:solidFill>
              </a:rPr>
              <a:t>Marketingcommunicatie voor productintro</a:t>
            </a:r>
          </a:p>
        </p:txBody>
      </p:sp>
    </p:spTree>
    <p:extLst>
      <p:ext uri="{BB962C8B-B14F-4D97-AF65-F5344CB8AC3E}">
        <p14:creationId xmlns:p14="http://schemas.microsoft.com/office/powerpoint/2010/main" val="2010806168"/>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79" y="610273"/>
            <a:ext cx="11077575" cy="685168"/>
          </a:xfrm>
        </p:spPr>
        <p:txBody>
          <a:bodyPr/>
          <a:lstStyle/>
          <a:p>
            <a:r>
              <a:rPr lang="nl-NL" dirty="0"/>
              <a:t>Onderwerpen project</a:t>
            </a:r>
            <a:endParaRPr lang="en-US" dirty="0"/>
          </a:p>
        </p:txBody>
      </p:sp>
      <p:sp>
        <p:nvSpPr>
          <p:cNvPr id="4" name="Rectangle 3"/>
          <p:cNvSpPr/>
          <p:nvPr/>
        </p:nvSpPr>
        <p:spPr>
          <a:xfrm>
            <a:off x="2792821" y="1476010"/>
            <a:ext cx="8100861" cy="461665"/>
          </a:xfrm>
          <a:prstGeom prst="rect">
            <a:avLst/>
          </a:prstGeom>
        </p:spPr>
        <p:txBody>
          <a:bodyPr wrap="square">
            <a:spAutoFit/>
          </a:bodyPr>
          <a:lstStyle/>
          <a:p>
            <a:pPr>
              <a:defRPr/>
            </a:pPr>
            <a:r>
              <a:rPr lang="nl-NL" sz="2400" dirty="0">
                <a:solidFill>
                  <a:srgbClr val="6E2E23"/>
                </a:solidFill>
              </a:rPr>
              <a:t>Het implementeren van een intern communicatieplan</a:t>
            </a:r>
          </a:p>
        </p:txBody>
      </p:sp>
      <p:sp>
        <p:nvSpPr>
          <p:cNvPr id="5" name="Rectangle 4"/>
          <p:cNvSpPr/>
          <p:nvPr/>
        </p:nvSpPr>
        <p:spPr>
          <a:xfrm>
            <a:off x="608697" y="3841081"/>
            <a:ext cx="7923195" cy="523220"/>
          </a:xfrm>
          <a:prstGeom prst="rect">
            <a:avLst/>
          </a:prstGeom>
        </p:spPr>
        <p:txBody>
          <a:bodyPr wrap="none">
            <a:spAutoFit/>
          </a:bodyPr>
          <a:lstStyle/>
          <a:p>
            <a:r>
              <a:rPr lang="nl-NL" sz="2800" dirty="0">
                <a:solidFill>
                  <a:srgbClr val="6E2E23"/>
                </a:solidFill>
              </a:rPr>
              <a:t>Dienstverlening van een bank: van offline naar online</a:t>
            </a:r>
            <a:endParaRPr lang="en-US" sz="2800" dirty="0">
              <a:solidFill>
                <a:srgbClr val="6E2E23"/>
              </a:solidFill>
            </a:endParaRPr>
          </a:p>
        </p:txBody>
      </p:sp>
      <p:sp>
        <p:nvSpPr>
          <p:cNvPr id="6" name="Rectangle 5"/>
          <p:cNvSpPr/>
          <p:nvPr/>
        </p:nvSpPr>
        <p:spPr>
          <a:xfrm>
            <a:off x="747252" y="2420527"/>
            <a:ext cx="6096000" cy="830997"/>
          </a:xfrm>
          <a:prstGeom prst="rect">
            <a:avLst/>
          </a:prstGeom>
        </p:spPr>
        <p:txBody>
          <a:bodyPr>
            <a:spAutoFit/>
          </a:bodyPr>
          <a:lstStyle/>
          <a:p>
            <a:r>
              <a:rPr lang="nl-NL" sz="2400" dirty="0">
                <a:solidFill>
                  <a:srgbClr val="EABA2F">
                    <a:lumMod val="75000"/>
                  </a:srgbClr>
                </a:solidFill>
              </a:rPr>
              <a:t>Het organiseren van een grootschalig evenement</a:t>
            </a:r>
          </a:p>
        </p:txBody>
      </p:sp>
      <p:sp>
        <p:nvSpPr>
          <p:cNvPr id="7" name="Rectangle 6"/>
          <p:cNvSpPr/>
          <p:nvPr/>
        </p:nvSpPr>
        <p:spPr>
          <a:xfrm rot="986593">
            <a:off x="6659372" y="3004451"/>
            <a:ext cx="5203476" cy="369332"/>
          </a:xfrm>
          <a:prstGeom prst="rect">
            <a:avLst/>
          </a:prstGeom>
        </p:spPr>
        <p:txBody>
          <a:bodyPr wrap="none">
            <a:spAutoFit/>
          </a:bodyPr>
          <a:lstStyle/>
          <a:p>
            <a:r>
              <a:rPr lang="nl-NL" dirty="0">
                <a:solidFill>
                  <a:srgbClr val="FF0000"/>
                </a:solidFill>
              </a:rPr>
              <a:t>Communicatie</a:t>
            </a:r>
            <a:r>
              <a:rPr lang="nl-NL" dirty="0"/>
              <a:t> </a:t>
            </a:r>
            <a:r>
              <a:rPr lang="nl-NL" dirty="0">
                <a:solidFill>
                  <a:srgbClr val="FF0000"/>
                </a:solidFill>
              </a:rPr>
              <a:t>veranderingstraject Gevangeniswezen </a:t>
            </a:r>
          </a:p>
        </p:txBody>
      </p:sp>
      <p:sp>
        <p:nvSpPr>
          <p:cNvPr id="3" name="Rechthoek 2"/>
          <p:cNvSpPr/>
          <p:nvPr/>
        </p:nvSpPr>
        <p:spPr>
          <a:xfrm rot="596135">
            <a:off x="1264152" y="5374913"/>
            <a:ext cx="8329844" cy="586635"/>
          </a:xfrm>
          <a:prstGeom prst="rect">
            <a:avLst/>
          </a:prstGeom>
        </p:spPr>
        <p:txBody>
          <a:bodyPr wrap="none">
            <a:spAutoFit/>
          </a:bodyPr>
          <a:lstStyle/>
          <a:p>
            <a:pPr lvl="0">
              <a:lnSpc>
                <a:spcPct val="150000"/>
              </a:lnSpc>
              <a:spcAft>
                <a:spcPts val="0"/>
              </a:spcAft>
            </a:pPr>
            <a:r>
              <a:rPr lang="nl-NL" sz="2400" dirty="0">
                <a:solidFill>
                  <a:srgbClr val="FF0000"/>
                </a:solidFill>
                <a:latin typeface="Calibri" panose="020F0502020204030204" pitchFamily="34" charset="0"/>
                <a:ea typeface="Cambria" panose="02040503050406030204" pitchFamily="18" charset="0"/>
                <a:cs typeface="Times New Roman" panose="02020603050405020304" pitchFamily="18" charset="0"/>
              </a:rPr>
              <a:t>O</a:t>
            </a:r>
            <a:r>
              <a:rPr lang="nl-NL" sz="2400">
                <a:solidFill>
                  <a:srgbClr val="FF0000"/>
                </a:solidFill>
                <a:latin typeface="Calibri" panose="020F0502020204030204" pitchFamily="34" charset="0"/>
                <a:ea typeface="Cambria" panose="02040503050406030204" pitchFamily="18" charset="0"/>
                <a:cs typeface="Times New Roman" panose="02020603050405020304" pitchFamily="18" charset="0"/>
              </a:rPr>
              <a:t>ntwikkelen </a:t>
            </a:r>
            <a:r>
              <a:rPr lang="nl-NL" sz="2400" dirty="0">
                <a:solidFill>
                  <a:srgbClr val="FF0000"/>
                </a:solidFill>
                <a:latin typeface="Calibri" panose="020F0502020204030204" pitchFamily="34" charset="0"/>
                <a:ea typeface="Cambria" panose="02040503050406030204" pitchFamily="18" charset="0"/>
                <a:cs typeface="Times New Roman" panose="02020603050405020304" pitchFamily="18" charset="0"/>
              </a:rPr>
              <a:t>van een </a:t>
            </a:r>
            <a:r>
              <a:rPr lang="nl-NL" sz="2400" dirty="0" err="1">
                <a:solidFill>
                  <a:srgbClr val="FF0000"/>
                </a:solidFill>
                <a:latin typeface="Calibri" panose="020F0502020204030204" pitchFamily="34" charset="0"/>
                <a:ea typeface="Cambria" panose="02040503050406030204" pitchFamily="18" charset="0"/>
                <a:cs typeface="Times New Roman" panose="02020603050405020304" pitchFamily="18" charset="0"/>
              </a:rPr>
              <a:t>social</a:t>
            </a:r>
            <a:r>
              <a:rPr lang="nl-NL" sz="2400" dirty="0">
                <a:solidFill>
                  <a:srgbClr val="FF0000"/>
                </a:solidFill>
                <a:latin typeface="Calibri" panose="020F0502020204030204" pitchFamily="34" charset="0"/>
                <a:ea typeface="Cambria" panose="02040503050406030204" pitchFamily="18" charset="0"/>
                <a:cs typeface="Times New Roman" panose="02020603050405020304" pitchFamily="18" charset="0"/>
              </a:rPr>
              <a:t> media beleid bij een b-t-b organisatie </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97295525"/>
      </p:ext>
    </p:extLst>
  </p:cSld>
  <p:clrMapOvr>
    <a:masterClrMapping/>
  </p:clrMapOvr>
  <mc:AlternateContent xmlns:mc="http://schemas.openxmlformats.org/markup-compatibility/2006" xmlns:p14="http://schemas.microsoft.com/office/powerpoint/2010/main">
    <mc:Choice Requires="p14">
      <p:transition spd="slow" p14:dur="3000" advClick="0" advTm="30000">
        <p:fade/>
      </p:transition>
    </mc:Choice>
    <mc:Fallback xmlns="">
      <p:transition spd="slow" advClick="0" advTm="3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mijnhva</a:t>
            </a:r>
            <a:endParaRPr lang="en-US" dirty="0"/>
          </a:p>
        </p:txBody>
      </p:sp>
      <p:sp>
        <p:nvSpPr>
          <p:cNvPr id="3" name="Content Placeholder 2"/>
          <p:cNvSpPr>
            <a:spLocks noGrp="1"/>
          </p:cNvSpPr>
          <p:nvPr>
            <p:ph idx="1"/>
          </p:nvPr>
        </p:nvSpPr>
        <p:spPr/>
        <p:txBody>
          <a:bodyPr/>
          <a:lstStyle/>
          <a:p>
            <a:r>
              <a:rPr lang="en-US" dirty="0"/>
              <a:t>Jaar4-pagina met deadlines:</a:t>
            </a:r>
          </a:p>
          <a:p>
            <a:pPr marL="0" indent="0">
              <a:buNone/>
            </a:pPr>
            <a:r>
              <a:rPr lang="en-US" dirty="0">
                <a:hlinkClick r:id="rId2"/>
              </a:rPr>
              <a:t>https://fdmci.mijnhva.nl/NL/Opleidingen/co/Paginas/CO-Jaar-4.aspx</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76247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Review voorstellen</a:t>
            </a:r>
          </a:p>
        </p:txBody>
      </p:sp>
      <p:sp>
        <p:nvSpPr>
          <p:cNvPr id="3" name="Content Placeholder 2"/>
          <p:cNvSpPr>
            <a:spLocks noGrp="1"/>
          </p:cNvSpPr>
          <p:nvPr>
            <p:ph idx="1"/>
          </p:nvPr>
        </p:nvSpPr>
        <p:spPr/>
        <p:txBody>
          <a:bodyPr/>
          <a:lstStyle/>
          <a:p>
            <a:r>
              <a:rPr lang="nl-NL" dirty="0"/>
              <a:t>Aan de slag!</a:t>
            </a:r>
          </a:p>
        </p:txBody>
      </p:sp>
    </p:spTree>
    <p:extLst>
      <p:ext uri="{BB962C8B-B14F-4D97-AF65-F5344CB8AC3E}">
        <p14:creationId xmlns:p14="http://schemas.microsoft.com/office/powerpoint/2010/main" val="37729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1F5E-B2ED-4637-9317-D947A5AEEDB4}"/>
              </a:ext>
            </a:extLst>
          </p:cNvPr>
          <p:cNvSpPr>
            <a:spLocks noGrp="1"/>
          </p:cNvSpPr>
          <p:nvPr>
            <p:ph type="title"/>
          </p:nvPr>
        </p:nvSpPr>
        <p:spPr>
          <a:xfrm>
            <a:off x="3790122" y="172279"/>
            <a:ext cx="4174435" cy="508758"/>
          </a:xfrm>
        </p:spPr>
        <p:txBody>
          <a:bodyPr>
            <a:normAutofit fontScale="90000"/>
          </a:bodyPr>
          <a:lstStyle/>
          <a:p>
            <a:r>
              <a:rPr lang="nl-NL" b="1" dirty="0">
                <a:solidFill>
                  <a:srgbClr val="C00000"/>
                </a:solidFill>
              </a:rPr>
              <a:t>‘ </a:t>
            </a:r>
            <a:r>
              <a:rPr lang="nl-NL" sz="3600" b="1" dirty="0">
                <a:solidFill>
                  <a:srgbClr val="C00000"/>
                </a:solidFill>
              </a:rPr>
              <a:t>Van idee tot voorstel</a:t>
            </a:r>
            <a:r>
              <a:rPr lang="nl-NL" b="1" dirty="0">
                <a:solidFill>
                  <a:srgbClr val="C00000"/>
                </a:solidFill>
              </a:rPr>
              <a:t>’ </a:t>
            </a:r>
          </a:p>
        </p:txBody>
      </p:sp>
      <p:sp>
        <p:nvSpPr>
          <p:cNvPr id="3" name="Content Placeholder 2">
            <a:extLst>
              <a:ext uri="{FF2B5EF4-FFF2-40B4-BE49-F238E27FC236}">
                <a16:creationId xmlns:a16="http://schemas.microsoft.com/office/drawing/2014/main" id="{25C78555-335D-4129-874F-E5B573BC2A20}"/>
              </a:ext>
            </a:extLst>
          </p:cNvPr>
          <p:cNvSpPr>
            <a:spLocks noGrp="1"/>
          </p:cNvSpPr>
          <p:nvPr>
            <p:ph idx="1"/>
          </p:nvPr>
        </p:nvSpPr>
        <p:spPr>
          <a:xfrm>
            <a:off x="838200" y="1060174"/>
            <a:ext cx="11049000" cy="5420139"/>
          </a:xfrm>
        </p:spPr>
        <p:txBody>
          <a:bodyPr>
            <a:normAutofit fontScale="85000" lnSpcReduction="10000"/>
          </a:bodyPr>
          <a:lstStyle/>
          <a:p>
            <a:pPr marL="0" indent="0">
              <a:buNone/>
            </a:pPr>
            <a:r>
              <a:rPr lang="nl-NL" dirty="0"/>
              <a:t>Barbara Devilee – CB/MIC variant Product</a:t>
            </a:r>
          </a:p>
          <a:p>
            <a:pPr marL="0" indent="0">
              <a:buNone/>
            </a:pPr>
            <a:r>
              <a:rPr lang="nl-NL" dirty="0"/>
              <a:t>Ruurd Mulder – CB/MIC variant Onderzoek</a:t>
            </a:r>
          </a:p>
          <a:p>
            <a:pPr marL="0" indent="0">
              <a:buNone/>
            </a:pPr>
            <a:r>
              <a:rPr lang="nl-NL" dirty="0"/>
              <a:t>Eric de Boer – CB/MIC variant Ondernemen</a:t>
            </a:r>
          </a:p>
          <a:p>
            <a:pPr marL="0" indent="0">
              <a:buNone/>
            </a:pPr>
            <a:r>
              <a:rPr lang="nl-NL" dirty="0"/>
              <a:t>Christen Kintzen: CO – De varianten onderzoek, product, ondernemen en </a:t>
            </a:r>
            <a:r>
              <a:rPr lang="nl-NL" u="sng" dirty="0"/>
              <a:t>project</a:t>
            </a:r>
            <a:r>
              <a:rPr lang="nl-NL" dirty="0"/>
              <a:t>.</a:t>
            </a:r>
          </a:p>
          <a:p>
            <a:pPr marL="0" indent="0">
              <a:buNone/>
            </a:pPr>
            <a:endParaRPr lang="nl-NL" dirty="0"/>
          </a:p>
          <a:p>
            <a:pPr marL="0" indent="0">
              <a:buNone/>
            </a:pPr>
            <a:r>
              <a:rPr lang="nl-NL" u="sng" dirty="0"/>
              <a:t>Project</a:t>
            </a:r>
            <a:r>
              <a:rPr lang="nl-NL" dirty="0"/>
              <a:t>: nieuwe afstudeervariant bij CB/MIC en CO – nu nog als pilot.</a:t>
            </a:r>
          </a:p>
          <a:p>
            <a:pPr marL="0" indent="0">
              <a:lnSpc>
                <a:spcPct val="120000"/>
              </a:lnSpc>
              <a:spcBef>
                <a:spcPts val="0"/>
              </a:spcBef>
              <a:buNone/>
            </a:pPr>
            <a:r>
              <a:rPr lang="nl-NL" sz="2200" i="1" dirty="0">
                <a:solidFill>
                  <a:srgbClr val="002060"/>
                </a:solidFill>
              </a:rPr>
              <a:t>“Bij de afstudeervariant Project ga je aan de slag bij een organisatie om een mediagerelateerd project op te zetten, uit te voeren en te rapporteren. Op een zelfstandige wijze, onderbouwd door kennis op het gebied van projectmanagement, verandermanagement en natuurlijk inzicht in de organisatie, kun je je competenties op het gebied van projectmatig werken, samenwerken en communiceren laten zien.” </a:t>
            </a:r>
          </a:p>
          <a:p>
            <a:pPr marL="0" indent="0">
              <a:lnSpc>
                <a:spcPct val="120000"/>
              </a:lnSpc>
              <a:spcBef>
                <a:spcPts val="0"/>
              </a:spcBef>
              <a:buNone/>
            </a:pPr>
            <a:endParaRPr lang="nl-NL" dirty="0"/>
          </a:p>
          <a:p>
            <a:pPr marL="0" indent="0">
              <a:lnSpc>
                <a:spcPct val="120000"/>
              </a:lnSpc>
              <a:spcBef>
                <a:spcPts val="0"/>
              </a:spcBef>
              <a:buNone/>
            </a:pPr>
            <a:r>
              <a:rPr lang="nl-NL" dirty="0">
                <a:hlinkClick r:id="rId2"/>
              </a:rPr>
              <a:t>https://fdmci.mijnhva.nl/NL/Opleidingen/MIC/hoofdfase/MICjaar4/Lists/Mededelingen%20MIC%20jaar%204/AllItems.aspx</a:t>
            </a:r>
            <a:endParaRPr lang="nl-NL" dirty="0"/>
          </a:p>
          <a:p>
            <a:pPr marL="0" indent="0">
              <a:lnSpc>
                <a:spcPct val="120000"/>
              </a:lnSpc>
              <a:spcBef>
                <a:spcPts val="0"/>
              </a:spcBef>
              <a:buNone/>
            </a:pPr>
            <a:r>
              <a:rPr lang="nl-NL" dirty="0"/>
              <a:t>Meer info voor MIC/CB – Annemieke van der Mark. </a:t>
            </a:r>
          </a:p>
          <a:p>
            <a:pPr marL="0" indent="0">
              <a:buNone/>
            </a:pPr>
            <a:endParaRPr lang="nl-NL" dirty="0"/>
          </a:p>
        </p:txBody>
      </p:sp>
    </p:spTree>
    <p:extLst>
      <p:ext uri="{BB962C8B-B14F-4D97-AF65-F5344CB8AC3E}">
        <p14:creationId xmlns:p14="http://schemas.microsoft.com/office/powerpoint/2010/main" val="333034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248E985-1B27-4D4E-908B-45007CAAC042}"/>
              </a:ext>
            </a:extLst>
          </p:cNvPr>
          <p:cNvSpPr>
            <a:spLocks noGrp="1"/>
          </p:cNvSpPr>
          <p:nvPr>
            <p:ph idx="1"/>
          </p:nvPr>
        </p:nvSpPr>
        <p:spPr>
          <a:xfrm>
            <a:off x="838197" y="2849829"/>
            <a:ext cx="10515600" cy="3722421"/>
          </a:xfrm>
        </p:spPr>
        <p:txBody>
          <a:bodyPr>
            <a:normAutofit/>
          </a:bodyPr>
          <a:lstStyle/>
          <a:p>
            <a:pPr marL="0" indent="0">
              <a:buNone/>
            </a:pPr>
            <a:r>
              <a:rPr lang="nl-NL" sz="1800" dirty="0"/>
              <a:t>			EEN NIEUW PRODUCT MAKEN / BESTAAND PRODUCT VERBETEREN</a:t>
            </a:r>
          </a:p>
          <a:p>
            <a:pPr marL="0" indent="0">
              <a:buNone/>
            </a:pPr>
            <a:endParaRPr lang="nl-NL" sz="1800" dirty="0"/>
          </a:p>
          <a:p>
            <a:pPr marL="0" indent="0">
              <a:buNone/>
            </a:pPr>
            <a:r>
              <a:rPr lang="nl-NL" sz="1800" dirty="0"/>
              <a:t>			VOOR ZICHZELF OF VOOR EEN OPDRACHTGEVER</a:t>
            </a:r>
          </a:p>
          <a:p>
            <a:pPr marL="0" indent="0">
              <a:buNone/>
            </a:pPr>
            <a:endParaRPr lang="nl-NL" sz="1800" dirty="0"/>
          </a:p>
          <a:p>
            <a:pPr marL="0" indent="0">
              <a:buNone/>
            </a:pPr>
            <a:r>
              <a:rPr lang="nl-NL" sz="1800" dirty="0"/>
              <a:t>			</a:t>
            </a:r>
            <a:br>
              <a:rPr lang="nl-NL" sz="1800" dirty="0"/>
            </a:br>
            <a:r>
              <a:rPr lang="nl-NL" sz="1800" dirty="0"/>
              <a:t>		</a:t>
            </a:r>
          </a:p>
          <a:p>
            <a:pPr marL="0" indent="0">
              <a:buNone/>
            </a:pPr>
            <a:endParaRPr lang="nl-NL" sz="1800" dirty="0"/>
          </a:p>
          <a:p>
            <a:pPr marL="0" indent="0">
              <a:buNone/>
            </a:pPr>
            <a:endParaRPr lang="nl-NL" dirty="0"/>
          </a:p>
          <a:p>
            <a:pPr marL="0" indent="0">
              <a:buNone/>
            </a:pPr>
            <a:endParaRPr lang="nl-NL" dirty="0"/>
          </a:p>
        </p:txBody>
      </p:sp>
      <p:sp>
        <p:nvSpPr>
          <p:cNvPr id="4" name="Titel 1">
            <a:extLst>
              <a:ext uri="{FF2B5EF4-FFF2-40B4-BE49-F238E27FC236}">
                <a16:creationId xmlns:a16="http://schemas.microsoft.com/office/drawing/2014/main" id="{2B39D117-F758-4545-89C6-3B235C9E0045}"/>
              </a:ext>
            </a:extLst>
          </p:cNvPr>
          <p:cNvSpPr txBox="1">
            <a:spLocks/>
          </p:cNvSpPr>
          <p:nvPr/>
        </p:nvSpPr>
        <p:spPr>
          <a:xfrm>
            <a:off x="2643187" y="509046"/>
            <a:ext cx="9144000" cy="17156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nl-NL" sz="4400" b="0" i="0" u="none" strike="noStrike" kern="1200" cap="none" spc="0" normalizeH="0" baseline="0" noProof="0" dirty="0">
                <a:ln>
                  <a:noFill/>
                </a:ln>
                <a:solidFill>
                  <a:srgbClr val="13C3C5"/>
                </a:solidFill>
                <a:effectLst/>
                <a:uLnTx/>
                <a:uFillTx/>
                <a:latin typeface="Arial" panose="020B0604020202020204" pitchFamily="34" charset="0"/>
                <a:ea typeface="+mj-ea"/>
                <a:cs typeface="Arial" panose="020B0604020202020204" pitchFamily="34" charset="0"/>
              </a:rPr>
            </a:br>
            <a:br>
              <a:rPr kumimoji="0" lang="nl-NL" sz="4400" b="0" i="0" u="none" strike="noStrike" kern="1200" cap="none" spc="0" normalizeH="0" baseline="0" noProof="0" dirty="0">
                <a:ln>
                  <a:noFill/>
                </a:ln>
                <a:solidFill>
                  <a:srgbClr val="13C3C5"/>
                </a:solidFill>
                <a:effectLst/>
                <a:uLnTx/>
                <a:uFillTx/>
                <a:latin typeface="Arial" panose="020B0604020202020204" pitchFamily="34" charset="0"/>
                <a:ea typeface="+mj-ea"/>
                <a:cs typeface="Arial" panose="020B0604020202020204" pitchFamily="34" charset="0"/>
              </a:rPr>
            </a:br>
            <a:r>
              <a:rPr kumimoji="0" lang="nl-NL" sz="4400" b="0" i="0" u="none" strike="noStrike" kern="1200" cap="none" spc="0" normalizeH="0" baseline="0" noProof="0" dirty="0">
                <a:ln>
                  <a:noFill/>
                </a:ln>
                <a:solidFill>
                  <a:srgbClr val="13C3C5"/>
                </a:solidFill>
                <a:effectLst/>
                <a:uLnTx/>
                <a:uFillTx/>
                <a:latin typeface="Arial" panose="020B0604020202020204" pitchFamily="34" charset="0"/>
                <a:ea typeface="+mj-ea"/>
                <a:cs typeface="Arial" panose="020B0604020202020204" pitchFamily="34" charset="0"/>
              </a:rPr>
              <a:t>	MIC/CB Productvariant</a:t>
            </a:r>
          </a:p>
        </p:txBody>
      </p:sp>
      <p:pic>
        <p:nvPicPr>
          <p:cNvPr id="5" name="Afbeelding 4">
            <a:extLst>
              <a:ext uri="{FF2B5EF4-FFF2-40B4-BE49-F238E27FC236}">
                <a16:creationId xmlns:a16="http://schemas.microsoft.com/office/drawing/2014/main" id="{D557192C-3DF5-5F42-872A-5CD964C17448}"/>
              </a:ext>
            </a:extLst>
          </p:cNvPr>
          <p:cNvPicPr/>
          <p:nvPr/>
        </p:nvPicPr>
        <p:blipFill rotWithShape="1">
          <a:blip r:embed="rId2"/>
          <a:srcRect l="51249" b="51268"/>
          <a:stretch/>
        </p:blipFill>
        <p:spPr bwMode="auto">
          <a:xfrm>
            <a:off x="0" y="207694"/>
            <a:ext cx="2643187" cy="26421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9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EC6A0-2ADB-F944-8E3C-F7E0096E91A5}"/>
              </a:ext>
            </a:extLst>
          </p:cNvPr>
          <p:cNvSpPr>
            <a:spLocks noGrp="1"/>
          </p:cNvSpPr>
          <p:nvPr>
            <p:ph type="title"/>
          </p:nvPr>
        </p:nvSpPr>
        <p:spPr/>
        <p:txBody>
          <a:bodyPr/>
          <a:lstStyle/>
          <a:p>
            <a:r>
              <a:rPr lang="nl-NL" dirty="0">
                <a:solidFill>
                  <a:srgbClr val="13C3C5"/>
                </a:solidFill>
              </a:rPr>
              <a:t>DESIGN THINKING</a:t>
            </a:r>
          </a:p>
        </p:txBody>
      </p:sp>
      <p:sp>
        <p:nvSpPr>
          <p:cNvPr id="3" name="Tijdelijke aanduiding voor inhoud 2">
            <a:extLst>
              <a:ext uri="{FF2B5EF4-FFF2-40B4-BE49-F238E27FC236}">
                <a16:creationId xmlns:a16="http://schemas.microsoft.com/office/drawing/2014/main" id="{4C4EF746-35F5-7C41-8FE7-0D5C69EB5BD2}"/>
              </a:ext>
            </a:extLst>
          </p:cNvPr>
          <p:cNvSpPr>
            <a:spLocks noGrp="1"/>
          </p:cNvSpPr>
          <p:nvPr>
            <p:ph idx="1"/>
          </p:nvPr>
        </p:nvSpPr>
        <p:spPr/>
        <p:txBody>
          <a:bodyPr/>
          <a:lstStyle/>
          <a:p>
            <a:pPr lvl="0"/>
            <a:r>
              <a:rPr lang="nl-NL" sz="2400" dirty="0">
                <a:latin typeface="Arial" panose="020B0604020202020204" pitchFamily="34" charset="0"/>
                <a:cs typeface="Arial" panose="020B0604020202020204" pitchFamily="34" charset="0"/>
              </a:rPr>
              <a:t>mens: waarom zit de doelgroep erop te wachten;</a:t>
            </a:r>
          </a:p>
          <a:p>
            <a:pPr lvl="0"/>
            <a:endParaRPr lang="nl-NL" sz="2400" dirty="0">
              <a:latin typeface="Arial" panose="020B0604020202020204" pitchFamily="34" charset="0"/>
              <a:cs typeface="Arial" panose="020B0604020202020204" pitchFamily="34" charset="0"/>
            </a:endParaRPr>
          </a:p>
          <a:p>
            <a:pPr lvl="0"/>
            <a:r>
              <a:rPr lang="nl-NL" sz="2400" dirty="0">
                <a:latin typeface="Arial" panose="020B0604020202020204" pitchFamily="34" charset="0"/>
                <a:cs typeface="Arial" panose="020B0604020202020204" pitchFamily="34" charset="0"/>
              </a:rPr>
              <a:t>markt: is hier vraag naar in de markt;</a:t>
            </a:r>
          </a:p>
          <a:p>
            <a:pPr lvl="0"/>
            <a:endParaRPr lang="nl-NL" sz="2400" dirty="0">
              <a:latin typeface="Arial" panose="020B0604020202020204" pitchFamily="34" charset="0"/>
              <a:cs typeface="Arial" panose="020B0604020202020204" pitchFamily="34" charset="0"/>
            </a:endParaRPr>
          </a:p>
          <a:p>
            <a:pPr lvl="0"/>
            <a:r>
              <a:rPr lang="nl-NL" sz="2400" dirty="0">
                <a:latin typeface="Arial" panose="020B0604020202020204" pitchFamily="34" charset="0"/>
                <a:cs typeface="Arial" panose="020B0604020202020204" pitchFamily="34" charset="0"/>
              </a:rPr>
              <a:t>technologie: is het (technisch) haalbaar om dit product te maken.</a:t>
            </a:r>
          </a:p>
          <a:p>
            <a:endParaRPr lang="nl-NL" dirty="0"/>
          </a:p>
        </p:txBody>
      </p:sp>
    </p:spTree>
    <p:extLst>
      <p:ext uri="{BB962C8B-B14F-4D97-AF65-F5344CB8AC3E}">
        <p14:creationId xmlns:p14="http://schemas.microsoft.com/office/powerpoint/2010/main" val="299462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4E91F-F9C1-4316-9EBF-B5862777A546}"/>
              </a:ext>
            </a:extLst>
          </p:cNvPr>
          <p:cNvSpPr>
            <a:spLocks noGrp="1"/>
          </p:cNvSpPr>
          <p:nvPr>
            <p:ph type="title"/>
          </p:nvPr>
        </p:nvSpPr>
        <p:spPr/>
        <p:txBody>
          <a:bodyPr>
            <a:normAutofit/>
          </a:bodyPr>
          <a:lstStyle/>
          <a:p>
            <a:r>
              <a:rPr lang="nl-NL" b="1" dirty="0">
                <a:solidFill>
                  <a:srgbClr val="13C3C5"/>
                </a:solidFill>
              </a:rPr>
              <a:t>Waar op te letten bij het beoordelen van voorstellen bij de afstudeervariant Product? </a:t>
            </a:r>
          </a:p>
        </p:txBody>
      </p:sp>
      <p:sp>
        <p:nvSpPr>
          <p:cNvPr id="5" name="Tijdelijke aanduiding voor inhoud 4">
            <a:extLst>
              <a:ext uri="{FF2B5EF4-FFF2-40B4-BE49-F238E27FC236}">
                <a16:creationId xmlns:a16="http://schemas.microsoft.com/office/drawing/2014/main" id="{347131B0-277F-41E8-A852-B69A9FE5371B}"/>
              </a:ext>
            </a:extLst>
          </p:cNvPr>
          <p:cNvSpPr>
            <a:spLocks noGrp="1"/>
          </p:cNvSpPr>
          <p:nvPr>
            <p:ph idx="1"/>
          </p:nvPr>
        </p:nvSpPr>
        <p:spPr/>
        <p:txBody>
          <a:bodyPr>
            <a:normAutofit lnSpcReduction="10000"/>
          </a:bodyPr>
          <a:lstStyle/>
          <a:p>
            <a:pPr marL="0" indent="0">
              <a:buNone/>
            </a:pPr>
            <a:r>
              <a:rPr lang="nl-NL" sz="3600" i="1" dirty="0">
                <a:solidFill>
                  <a:srgbClr val="00FEFF"/>
                </a:solidFill>
              </a:rPr>
              <a:t>Checklist afstudeercommissie (1)</a:t>
            </a:r>
          </a:p>
          <a:p>
            <a:pPr marL="0" indent="0">
              <a:buNone/>
            </a:pPr>
            <a:endParaRPr lang="nl-NL" dirty="0"/>
          </a:p>
          <a:p>
            <a:r>
              <a:rPr lang="nl-NL" dirty="0"/>
              <a:t>Het voorstel past bij de afstudeervariant.</a:t>
            </a:r>
          </a:p>
          <a:p>
            <a:endParaRPr lang="nl-NL" dirty="0"/>
          </a:p>
          <a:p>
            <a:r>
              <a:rPr lang="nl-NL" dirty="0"/>
              <a:t>De student heeft ervaring met het product dat hij/zij wil gaan maken</a:t>
            </a:r>
          </a:p>
          <a:p>
            <a:pPr marL="0" indent="0">
              <a:buNone/>
            </a:pPr>
            <a:endParaRPr lang="nl-NL" dirty="0"/>
          </a:p>
          <a:p>
            <a:r>
              <a:rPr lang="nl-NL" dirty="0"/>
              <a:t>Het product is voldoende complex</a:t>
            </a:r>
          </a:p>
          <a:p>
            <a:endParaRPr lang="nl-NL" dirty="0"/>
          </a:p>
          <a:p>
            <a:r>
              <a:rPr lang="nl-NL" dirty="0"/>
              <a:t>Het product is niet té complex</a:t>
            </a:r>
          </a:p>
          <a:p>
            <a:endParaRPr lang="nl-NL" dirty="0"/>
          </a:p>
          <a:p>
            <a:pPr marL="0" indent="0">
              <a:buNone/>
            </a:pPr>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354909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4E91F-F9C1-4316-9EBF-B5862777A546}"/>
              </a:ext>
            </a:extLst>
          </p:cNvPr>
          <p:cNvSpPr>
            <a:spLocks noGrp="1"/>
          </p:cNvSpPr>
          <p:nvPr>
            <p:ph type="title"/>
          </p:nvPr>
        </p:nvSpPr>
        <p:spPr>
          <a:xfrm>
            <a:off x="838200" y="289367"/>
            <a:ext cx="10515600" cy="1076447"/>
          </a:xfrm>
        </p:spPr>
        <p:txBody>
          <a:bodyPr>
            <a:normAutofit fontScale="90000"/>
          </a:bodyPr>
          <a:lstStyle/>
          <a:p>
            <a:br>
              <a:rPr lang="nl-NL" sz="4800" i="1" dirty="0">
                <a:solidFill>
                  <a:srgbClr val="C00000"/>
                </a:solidFill>
              </a:rPr>
            </a:br>
            <a:r>
              <a:rPr lang="nl-NL" sz="4800" i="1" dirty="0">
                <a:solidFill>
                  <a:srgbClr val="00FEFF"/>
                </a:solidFill>
              </a:rPr>
              <a:t>Checklist afstudeercommissie (2)</a:t>
            </a:r>
            <a:br>
              <a:rPr lang="nl-NL" i="1" dirty="0">
                <a:solidFill>
                  <a:srgbClr val="00FEFF"/>
                </a:solidFill>
              </a:rPr>
            </a:br>
            <a:endParaRPr lang="nl-NL" dirty="0">
              <a:solidFill>
                <a:srgbClr val="00FEFF"/>
              </a:solidFill>
            </a:endParaRPr>
          </a:p>
        </p:txBody>
      </p:sp>
      <p:sp>
        <p:nvSpPr>
          <p:cNvPr id="5" name="Tijdelijke aanduiding voor inhoud 4">
            <a:extLst>
              <a:ext uri="{FF2B5EF4-FFF2-40B4-BE49-F238E27FC236}">
                <a16:creationId xmlns:a16="http://schemas.microsoft.com/office/drawing/2014/main" id="{347131B0-277F-41E8-A852-B69A9FE5371B}"/>
              </a:ext>
            </a:extLst>
          </p:cNvPr>
          <p:cNvSpPr>
            <a:spLocks noGrp="1"/>
          </p:cNvSpPr>
          <p:nvPr>
            <p:ph idx="1"/>
          </p:nvPr>
        </p:nvSpPr>
        <p:spPr>
          <a:xfrm>
            <a:off x="903514" y="1394751"/>
            <a:ext cx="10515600" cy="5173882"/>
          </a:xfrm>
        </p:spPr>
        <p:txBody>
          <a:bodyPr>
            <a:normAutofit fontScale="85000" lnSpcReduction="20000"/>
          </a:bodyPr>
          <a:lstStyle/>
          <a:p>
            <a:r>
              <a:rPr lang="nl-NL" dirty="0"/>
              <a:t>Het product voegt iets toe aan het huidige medialandschap.</a:t>
            </a:r>
          </a:p>
          <a:p>
            <a:endParaRPr lang="nl-NL" dirty="0"/>
          </a:p>
          <a:p>
            <a:r>
              <a:rPr lang="nl-NL" dirty="0"/>
              <a:t>Student maakt duidelijk waarom dit product er moet komen</a:t>
            </a:r>
          </a:p>
          <a:p>
            <a:endParaRPr lang="nl-NL" dirty="0"/>
          </a:p>
          <a:p>
            <a:r>
              <a:rPr lang="nl-NL" dirty="0"/>
              <a:t>De ontwerpvraag moet afgebakend zijn en op het product slaan.</a:t>
            </a:r>
          </a:p>
          <a:p>
            <a:endParaRPr lang="nl-NL" dirty="0"/>
          </a:p>
          <a:p>
            <a:r>
              <a:rPr lang="nl-NL" dirty="0"/>
              <a:t>De student heeft zich voldoende verdiept in het onderwerp. Het vooronderzoek is voldoende doordacht en sluit aan bij het gekozen onderwerp.</a:t>
            </a:r>
          </a:p>
          <a:p>
            <a:endParaRPr lang="nl-NL" dirty="0"/>
          </a:p>
          <a:p>
            <a:r>
              <a:rPr lang="nl-NL" dirty="0"/>
              <a:t>Student heeft tijdens het </a:t>
            </a:r>
            <a:r>
              <a:rPr lang="nl-NL"/>
              <a:t>vooronderzoek twee </a:t>
            </a:r>
            <a:r>
              <a:rPr lang="nl-NL" dirty="0"/>
              <a:t>experts gesproken, zowel op gebied van vorm, inhoud en techniek.</a:t>
            </a:r>
          </a:p>
          <a:p>
            <a:endParaRPr lang="nl-NL" dirty="0"/>
          </a:p>
          <a:p>
            <a:r>
              <a:rPr lang="nl-NL" dirty="0"/>
              <a:t>Best handig als de student al eens met de doelgroep gesproken heeft over zijn product.</a:t>
            </a:r>
          </a:p>
          <a:p>
            <a:endParaRPr lang="nl-NL" dirty="0"/>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336767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4E91F-F9C1-4316-9EBF-B5862777A546}"/>
              </a:ext>
            </a:extLst>
          </p:cNvPr>
          <p:cNvSpPr>
            <a:spLocks noGrp="1"/>
          </p:cNvSpPr>
          <p:nvPr>
            <p:ph type="title"/>
          </p:nvPr>
        </p:nvSpPr>
        <p:spPr/>
        <p:txBody>
          <a:bodyPr>
            <a:normAutofit/>
          </a:bodyPr>
          <a:lstStyle/>
          <a:p>
            <a:r>
              <a:rPr lang="nl-NL" b="1" dirty="0">
                <a:solidFill>
                  <a:srgbClr val="FF0000"/>
                </a:solidFill>
              </a:rPr>
              <a:t>Waar op te letten bij het beoordelen van voorstellen bij de afstudeervariant Onderzoek? </a:t>
            </a:r>
          </a:p>
        </p:txBody>
      </p:sp>
      <p:sp>
        <p:nvSpPr>
          <p:cNvPr id="5" name="Tijdelijke aanduiding voor inhoud 4">
            <a:extLst>
              <a:ext uri="{FF2B5EF4-FFF2-40B4-BE49-F238E27FC236}">
                <a16:creationId xmlns:a16="http://schemas.microsoft.com/office/drawing/2014/main" id="{347131B0-277F-41E8-A852-B69A9FE5371B}"/>
              </a:ext>
            </a:extLst>
          </p:cNvPr>
          <p:cNvSpPr>
            <a:spLocks noGrp="1"/>
          </p:cNvSpPr>
          <p:nvPr>
            <p:ph idx="1"/>
          </p:nvPr>
        </p:nvSpPr>
        <p:spPr/>
        <p:txBody>
          <a:bodyPr>
            <a:normAutofit lnSpcReduction="10000"/>
          </a:bodyPr>
          <a:lstStyle/>
          <a:p>
            <a:pPr marL="0" indent="0">
              <a:buNone/>
            </a:pPr>
            <a:r>
              <a:rPr lang="nl-NL" sz="3600" i="1" dirty="0">
                <a:solidFill>
                  <a:srgbClr val="C00000"/>
                </a:solidFill>
              </a:rPr>
              <a:t>Checklist afstudeercommissie (1)</a:t>
            </a:r>
          </a:p>
          <a:p>
            <a:pPr marL="0" indent="0">
              <a:buNone/>
            </a:pPr>
            <a:endParaRPr lang="nl-NL" dirty="0"/>
          </a:p>
          <a:p>
            <a:r>
              <a:rPr lang="nl-NL" dirty="0"/>
              <a:t>Het onderwerp past bij de Afstudeervariant.</a:t>
            </a:r>
          </a:p>
          <a:p>
            <a:pPr marL="0" indent="0">
              <a:buNone/>
            </a:pPr>
            <a:endParaRPr lang="nl-NL" dirty="0"/>
          </a:p>
          <a:p>
            <a:r>
              <a:rPr lang="nl-NL" dirty="0"/>
              <a:t>Het niveau van het voorstel is passend bij de Afstudeervariant (geldt ook voor literatuurlijst, etc.).</a:t>
            </a:r>
          </a:p>
          <a:p>
            <a:endParaRPr lang="nl-NL" dirty="0"/>
          </a:p>
          <a:p>
            <a:r>
              <a:rPr lang="nl-NL" dirty="0"/>
              <a:t>De aanleiding voor het onderzoek is duidelijk. Er is sprake van voldoende analyse.</a:t>
            </a:r>
          </a:p>
          <a:p>
            <a:endParaRPr lang="nl-NL" dirty="0"/>
          </a:p>
          <a:p>
            <a:pPr marL="0" indent="0">
              <a:buNone/>
            </a:pPr>
            <a:endParaRPr lang="nl-NL" dirty="0"/>
          </a:p>
        </p:txBody>
      </p:sp>
    </p:spTree>
    <p:extLst>
      <p:ext uri="{BB962C8B-B14F-4D97-AF65-F5344CB8AC3E}">
        <p14:creationId xmlns:p14="http://schemas.microsoft.com/office/powerpoint/2010/main" val="232220897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
      <a:dk1>
        <a:srgbClr val="DC9547"/>
      </a:dk1>
      <a:lt1>
        <a:sysClr val="window" lastClr="FFFFFF"/>
      </a:lt1>
      <a:dk2>
        <a:srgbClr val="5E436F"/>
      </a:dk2>
      <a:lt2>
        <a:srgbClr val="D0D1BB"/>
      </a:lt2>
      <a:accent1>
        <a:srgbClr val="D3785C"/>
      </a:accent1>
      <a:accent2>
        <a:srgbClr val="EAC4AE"/>
      </a:accent2>
      <a:accent3>
        <a:srgbClr val="EABA2F"/>
      </a:accent3>
      <a:accent4>
        <a:srgbClr val="6E2E23"/>
      </a:accent4>
      <a:accent5>
        <a:srgbClr val="D0D1BB"/>
      </a:accent5>
      <a:accent6>
        <a:srgbClr val="DC9547"/>
      </a:accent6>
      <a:hlink>
        <a:srgbClr val="6E2E23"/>
      </a:hlink>
      <a:folHlink>
        <a:srgbClr val="BA453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otx" id="{D33E3825-C88A-44EA-8859-1ED97B1FDF4F}" vid="{23B20248-91A5-4ABE-9823-740234577D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2586</Words>
  <Application>Microsoft Office PowerPoint</Application>
  <PresentationFormat>Breedbeeld</PresentationFormat>
  <Paragraphs>384</Paragraphs>
  <Slides>36</Slides>
  <Notes>11</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36</vt:i4>
      </vt:variant>
    </vt:vector>
  </HeadingPairs>
  <TitlesOfParts>
    <vt:vector size="46" baseType="lpstr">
      <vt:lpstr>Arial</vt:lpstr>
      <vt:lpstr>Calibri</vt:lpstr>
      <vt:lpstr>Calibri Light</vt:lpstr>
      <vt:lpstr>Cambria</vt:lpstr>
      <vt:lpstr>Frutiger LT Com 45 Light</vt:lpstr>
      <vt:lpstr>Times New Roman</vt:lpstr>
      <vt:lpstr>Wingdings</vt:lpstr>
      <vt:lpstr>Kantoorthema</vt:lpstr>
      <vt:lpstr>1_Kantoorthema</vt:lpstr>
      <vt:lpstr>Office Theme</vt:lpstr>
      <vt:lpstr>Welkom bij Benno’s cursus Afstudeerbegeleiding en Onderzoeksmethoden</vt:lpstr>
      <vt:lpstr>Vandaag op het programma</vt:lpstr>
      <vt:lpstr>Voorstelrondje….</vt:lpstr>
      <vt:lpstr>‘ Van idee tot voorstel’ </vt:lpstr>
      <vt:lpstr>PowerPoint-presentatie</vt:lpstr>
      <vt:lpstr>DESIGN THINKING</vt:lpstr>
      <vt:lpstr>Waar op te letten bij het beoordelen van voorstellen bij de afstudeervariant Product? </vt:lpstr>
      <vt:lpstr> Checklist afstudeercommissie (2) </vt:lpstr>
      <vt:lpstr>Waar op te letten bij het beoordelen van voorstellen bij de afstudeervariant Onderzoek? </vt:lpstr>
      <vt:lpstr> Checklist afstudeercommissie (2) </vt:lpstr>
      <vt:lpstr>Checklist afstudeercommissie (3)</vt:lpstr>
      <vt:lpstr> Waar wordt door begeleiders vaak nog aan gesleuteld? </vt:lpstr>
      <vt:lpstr>PowerPoint-presentatie</vt:lpstr>
      <vt:lpstr>Lean startup</vt:lpstr>
      <vt:lpstr>Waar op te letten bij het beoordelen van voorstellen bij de afstudeervariant Eigen onderneming? De eisen:</vt:lpstr>
      <vt:lpstr>Wat zijn veelvoorkomende punten waarop we afstudeervoorstellen (fors) laten aanpassen? (1)</vt:lpstr>
      <vt:lpstr>Wat zijn veelvoorkomende punten waarop we afstudeervoorstellen (fors) laten aanpassen? (2)</vt:lpstr>
      <vt:lpstr>Het afstudeervoorstel - CO</vt:lpstr>
      <vt:lpstr>Algemeen</vt:lpstr>
      <vt:lpstr>Allereerst: De H van HBO</vt:lpstr>
      <vt:lpstr>Allereerst: De H van HBO   </vt:lpstr>
      <vt:lpstr>Allereerst: De H van HBO   </vt:lpstr>
      <vt:lpstr>Waar op te letten bij het beoordelen van voorstellen bij de afstudeervariant Onderzoek? </vt:lpstr>
      <vt:lpstr>Checklist afstudeercommissie (2)</vt:lpstr>
      <vt:lpstr>Checklist afstudeercommissie (3)</vt:lpstr>
      <vt:lpstr>Waarop strandt een voorstel regelmatig?</vt:lpstr>
      <vt:lpstr>De varianten belicht</vt:lpstr>
      <vt:lpstr>PowerPoint-presentatie</vt:lpstr>
      <vt:lpstr>PowerPoint-presentatie</vt:lpstr>
      <vt:lpstr>Voorbeeld</vt:lpstr>
      <vt:lpstr>Onderwerpen Onderzoek</vt:lpstr>
      <vt:lpstr>Onderwerpen product</vt:lpstr>
      <vt:lpstr>Onderwerpen onderneming</vt:lpstr>
      <vt:lpstr>Onderwerpen project</vt:lpstr>
      <vt:lpstr>mijnhva</vt:lpstr>
      <vt:lpstr>Review voorstellen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Ruurd Mulder</dc:creator>
  <cp:lastModifiedBy>B.W. Naber</cp:lastModifiedBy>
  <cp:revision>25</cp:revision>
  <cp:lastPrinted>2019-05-06T13:01:34Z</cp:lastPrinted>
  <dcterms:created xsi:type="dcterms:W3CDTF">2017-09-07T09:36:41Z</dcterms:created>
  <dcterms:modified xsi:type="dcterms:W3CDTF">2019-11-01T16:37:52Z</dcterms:modified>
</cp:coreProperties>
</file>