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56" r:id="rId5"/>
    <p:sldId id="266" r:id="rId6"/>
    <p:sldId id="291" r:id="rId7"/>
    <p:sldId id="306" r:id="rId8"/>
    <p:sldId id="281" r:id="rId9"/>
    <p:sldId id="282" r:id="rId10"/>
    <p:sldId id="283" r:id="rId11"/>
    <p:sldId id="292" r:id="rId12"/>
    <p:sldId id="284" r:id="rId13"/>
    <p:sldId id="285" r:id="rId14"/>
    <p:sldId id="286" r:id="rId15"/>
    <p:sldId id="287" r:id="rId16"/>
    <p:sldId id="304" r:id="rId17"/>
    <p:sldId id="288" r:id="rId18"/>
    <p:sldId id="362" r:id="rId19"/>
    <p:sldId id="289" r:id="rId20"/>
    <p:sldId id="293" r:id="rId21"/>
    <p:sldId id="363" r:id="rId22"/>
    <p:sldId id="360" r:id="rId23"/>
    <p:sldId id="344" r:id="rId24"/>
    <p:sldId id="302" r:id="rId25"/>
    <p:sldId id="323" r:id="rId26"/>
    <p:sldId id="324" r:id="rId27"/>
    <p:sldId id="325" r:id="rId28"/>
    <p:sldId id="303" r:id="rId29"/>
    <p:sldId id="345" r:id="rId30"/>
    <p:sldId id="294" r:id="rId31"/>
    <p:sldId id="295" r:id="rId32"/>
    <p:sldId id="347" r:id="rId33"/>
    <p:sldId id="348" r:id="rId34"/>
    <p:sldId id="296" r:id="rId35"/>
    <p:sldId id="297" r:id="rId36"/>
    <p:sldId id="301" r:id="rId37"/>
    <p:sldId id="351" r:id="rId38"/>
    <p:sldId id="353" r:id="rId39"/>
    <p:sldId id="305" r:id="rId40"/>
    <p:sldId id="308" r:id="rId41"/>
    <p:sldId id="333" r:id="rId42"/>
    <p:sldId id="364" r:id="rId43"/>
    <p:sldId id="332" r:id="rId44"/>
    <p:sldId id="337" r:id="rId45"/>
    <p:sldId id="336" r:id="rId46"/>
    <p:sldId id="338" r:id="rId47"/>
    <p:sldId id="359" r:id="rId48"/>
    <p:sldId id="341" r:id="rId49"/>
    <p:sldId id="355" r:id="rId50"/>
    <p:sldId id="356" r:id="rId51"/>
    <p:sldId id="361" r:id="rId52"/>
    <p:sldId id="358" r:id="rId53"/>
    <p:sldId id="365" r:id="rId54"/>
    <p:sldId id="366" r:id="rId55"/>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A7"/>
    <a:srgbClr val="B48B6A"/>
    <a:srgbClr val="EC8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7347" autoAdjust="0"/>
  </p:normalViewPr>
  <p:slideViewPr>
    <p:cSldViewPr snapToGrid="0" showGuides="1">
      <p:cViewPr varScale="1">
        <p:scale>
          <a:sx n="97" d="100"/>
          <a:sy n="97" d="100"/>
        </p:scale>
        <p:origin x="173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2F052F22-9A41-49D6-99D5-38A2D2DF22BA}" type="datetimeFigureOut">
              <a:rPr lang="en-US" smtClean="0"/>
              <a:t>11/26/19</a:t>
            </a:fld>
            <a:endParaRPr lang="en-US"/>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2079F26E-79CA-4AB9-84FE-A7408344EC81}" type="slidenum">
              <a:rPr lang="en-US" smtClean="0"/>
              <a:t>‹#›</a:t>
            </a:fld>
            <a:endParaRPr lang="en-US"/>
          </a:p>
        </p:txBody>
      </p:sp>
    </p:spTree>
    <p:extLst>
      <p:ext uri="{BB962C8B-B14F-4D97-AF65-F5344CB8AC3E}">
        <p14:creationId xmlns:p14="http://schemas.microsoft.com/office/powerpoint/2010/main" val="401743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D8AC75B-B695-4EBC-B655-20C0440CDA66}" type="datetimeFigureOut">
              <a:rPr lang="en-US" smtClean="0"/>
              <a:pPr/>
              <a:t>11/26/19</a:t>
            </a:fld>
            <a:endParaRPr lang="en-US"/>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2AE79734-47AC-4EA5-90BF-E7B2481CAE5F}" type="slidenum">
              <a:rPr lang="en-US" smtClean="0"/>
              <a:pPr/>
              <a:t>‹#›</a:t>
            </a:fld>
            <a:endParaRPr lang="en-US"/>
          </a:p>
        </p:txBody>
      </p:sp>
    </p:spTree>
    <p:extLst>
      <p:ext uri="{BB962C8B-B14F-4D97-AF65-F5344CB8AC3E}">
        <p14:creationId xmlns:p14="http://schemas.microsoft.com/office/powerpoint/2010/main" val="395197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lpdeskspss.femplaza.nl/analyse/analyse_t_toetse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les is belangrijk om ze uit te leggen wat ze moeten gaan doen. 10 minuten</a:t>
            </a:r>
          </a:p>
          <a:p>
            <a:r>
              <a:rPr lang="nl-NL" dirty="0"/>
              <a:t>Ze moeten de centrale</a:t>
            </a:r>
            <a:r>
              <a:rPr lang="nl-NL" baseline="0" dirty="0"/>
              <a:t> vraag en doelstelling maken. 10 minuten (centrale vraag is al gegeven)</a:t>
            </a:r>
          </a:p>
          <a:p>
            <a:r>
              <a:rPr lang="nl-NL" baseline="0" dirty="0"/>
              <a:t>Bedenken opdrachtgever (10 minuten), mogen ze ook nog over nadenken. Enquête moeten ze eind van de week versturen.</a:t>
            </a:r>
            <a:endParaRPr lang="nl-NL" dirty="0"/>
          </a:p>
          <a:p>
            <a:r>
              <a:rPr lang="nl-NL" dirty="0"/>
              <a:t>Ze in groepen laten kennismaken en </a:t>
            </a:r>
            <a:r>
              <a:rPr lang="nl-NL" dirty="0" err="1"/>
              <a:t>subdeelvragen</a:t>
            </a:r>
            <a:r>
              <a:rPr lang="nl-NL" dirty="0"/>
              <a:t> verdelen voor deskresearch. 40 minuten</a:t>
            </a:r>
          </a:p>
          <a:p>
            <a:r>
              <a:rPr lang="nl-NL" dirty="0"/>
              <a:t>Begin maken met </a:t>
            </a:r>
            <a:r>
              <a:rPr lang="nl-NL" dirty="0" err="1"/>
              <a:t>enquete</a:t>
            </a:r>
            <a:r>
              <a:rPr lang="nl-NL" dirty="0"/>
              <a:t>. Huiswerk enquête afmaken. (40 minuten</a:t>
            </a:r>
            <a:endParaRPr lang="en-US" dirty="0"/>
          </a:p>
        </p:txBody>
      </p:sp>
      <p:sp>
        <p:nvSpPr>
          <p:cNvPr id="4" name="Slide Number Placeholder 3"/>
          <p:cNvSpPr>
            <a:spLocks noGrp="1"/>
          </p:cNvSpPr>
          <p:nvPr>
            <p:ph type="sldNum" sz="quarter" idx="10"/>
          </p:nvPr>
        </p:nvSpPr>
        <p:spPr/>
        <p:txBody>
          <a:bodyPr/>
          <a:lstStyle/>
          <a:p>
            <a:fld id="{2AE79734-47AC-4EA5-90BF-E7B2481CAE5F}" type="slidenum">
              <a:rPr lang="en-US" smtClean="0"/>
              <a:pPr/>
              <a:t>1</a:t>
            </a:fld>
            <a:endParaRPr lang="en-US"/>
          </a:p>
        </p:txBody>
      </p:sp>
    </p:spTree>
    <p:extLst>
      <p:ext uri="{BB962C8B-B14F-4D97-AF65-F5344CB8AC3E}">
        <p14:creationId xmlns:p14="http://schemas.microsoft.com/office/powerpoint/2010/main" val="87444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a:defRPr/>
            </a:pPr>
            <a:fld id="{642FC035-CF71-40B1-B851-3948F21D7240}" type="slidenum">
              <a:rPr lang="en-US" smtClean="0">
                <a:solidFill>
                  <a:prstClr val="black"/>
                </a:solidFill>
                <a:latin typeface="Arial" pitchFamily="34" charset="0"/>
                <a:ea typeface="Osaka"/>
                <a:cs typeface="Osaka"/>
              </a:rPr>
              <a:pPr>
                <a:defRPr/>
              </a:pPr>
              <a:t>10</a:t>
            </a:fld>
            <a:endParaRPr lang="en-US">
              <a:solidFill>
                <a:prstClr val="black"/>
              </a:solidFill>
              <a:latin typeface="Arial" pitchFamily="34" charset="0"/>
              <a:ea typeface="Osaka"/>
              <a:cs typeface="Osaka"/>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lnSpc>
                <a:spcPct val="90000"/>
              </a:lnSpc>
            </a:pPr>
            <a:r>
              <a:rPr lang="en-US" dirty="0">
                <a:latin typeface="Arial" pitchFamily="34" charset="0"/>
                <a:ea typeface="ＭＳ Ｐゴシック" pitchFamily="1" charset="-128"/>
              </a:rPr>
              <a:t>Leg</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kort</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verschil</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uit</a:t>
            </a:r>
            <a:r>
              <a:rPr lang="en-US" baseline="0" dirty="0">
                <a:latin typeface="Arial" pitchFamily="34" charset="0"/>
                <a:ea typeface="ＭＳ Ｐゴシック" pitchFamily="1" charset="-128"/>
              </a:rPr>
              <a:t>.</a:t>
            </a:r>
          </a:p>
          <a:p>
            <a:pPr eaLnBrk="1" hangingPunct="1">
              <a:lnSpc>
                <a:spcPct val="90000"/>
              </a:lnSpc>
            </a:pPr>
            <a:r>
              <a:rPr lang="en-US" baseline="0" dirty="0">
                <a:latin typeface="Arial" pitchFamily="34" charset="0"/>
                <a:ea typeface="ＭＳ Ｐゴシック" pitchFamily="1" charset="-128"/>
              </a:rPr>
              <a:t>In het  </a:t>
            </a:r>
            <a:r>
              <a:rPr lang="en-US" baseline="0" dirty="0" err="1">
                <a:latin typeface="Arial" pitchFamily="34" charset="0"/>
                <a:ea typeface="ＭＳ Ｐゴシック" pitchFamily="1" charset="-128"/>
              </a:rPr>
              <a:t>boek</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komen</a:t>
            </a:r>
            <a:r>
              <a:rPr lang="en-US" baseline="0" dirty="0">
                <a:latin typeface="Arial" pitchFamily="34" charset="0"/>
                <a:ea typeface="ＭＳ Ｐゴシック" pitchFamily="1" charset="-128"/>
              </a:rPr>
              <a:t> 10 </a:t>
            </a:r>
            <a:r>
              <a:rPr lang="en-US" baseline="0" dirty="0" err="1">
                <a:latin typeface="Arial" pitchFamily="34" charset="0"/>
                <a:ea typeface="ＭＳ Ｐゴシック" pitchFamily="1" charset="-128"/>
              </a:rPr>
              <a:t>manieren</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voorbij</a:t>
            </a:r>
            <a:r>
              <a:rPr lang="en-US" baseline="0" dirty="0">
                <a:latin typeface="Arial" pitchFamily="34" charset="0"/>
                <a:ea typeface="ＭＳ Ｐゴシック" pitchFamily="1" charset="-128"/>
              </a:rPr>
              <a:t> om </a:t>
            </a:r>
            <a:r>
              <a:rPr lang="en-US" baseline="0" dirty="0" err="1">
                <a:latin typeface="Arial" pitchFamily="34" charset="0"/>
                <a:ea typeface="ＭＳ Ｐゴシック" pitchFamily="1" charset="-128"/>
              </a:rPr>
              <a:t>steekproeven</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te</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trekken</a:t>
            </a:r>
            <a:r>
              <a:rPr lang="en-US" baseline="0" dirty="0">
                <a:latin typeface="Arial" pitchFamily="34" charset="0"/>
                <a:ea typeface="ＭＳ Ｐゴシック" pitchFamily="1" charset="-128"/>
              </a:rPr>
              <a:t>. 5 </a:t>
            </a:r>
            <a:r>
              <a:rPr lang="en-US" baseline="0" dirty="0" err="1">
                <a:latin typeface="Arial" pitchFamily="34" charset="0"/>
                <a:ea typeface="ＭＳ Ｐゴシック" pitchFamily="1" charset="-128"/>
              </a:rPr>
              <a:t>aselect</a:t>
            </a:r>
            <a:r>
              <a:rPr lang="en-US" baseline="0" dirty="0">
                <a:latin typeface="Arial" pitchFamily="34" charset="0"/>
                <a:ea typeface="ＭＳ Ｐゴシック" pitchFamily="1" charset="-128"/>
              </a:rPr>
              <a:t> </a:t>
            </a:r>
            <a:r>
              <a:rPr lang="en-US" baseline="0" dirty="0" err="1">
                <a:latin typeface="Arial" pitchFamily="34" charset="0"/>
                <a:ea typeface="ＭＳ Ｐゴシック" pitchFamily="1" charset="-128"/>
              </a:rPr>
              <a:t>en</a:t>
            </a:r>
            <a:r>
              <a:rPr lang="en-US" baseline="0" dirty="0">
                <a:latin typeface="Arial" pitchFamily="34" charset="0"/>
                <a:ea typeface="ＭＳ Ｐゴシック" pitchFamily="1" charset="-128"/>
              </a:rPr>
              <a:t> 5 select. </a:t>
            </a:r>
          </a:p>
          <a:p>
            <a:pPr eaLnBrk="1" hangingPunct="1">
              <a:lnSpc>
                <a:spcPct val="90000"/>
              </a:lnSpc>
            </a:pPr>
            <a:r>
              <a:rPr lang="en-US" baseline="0" dirty="0">
                <a:latin typeface="Arial" pitchFamily="34" charset="0"/>
                <a:ea typeface="ＭＳ Ｐゴシック" pitchFamily="1" charset="-128"/>
              </a:rPr>
              <a:t>Die </a:t>
            </a:r>
            <a:r>
              <a:rPr lang="en-US" baseline="0" dirty="0" err="1">
                <a:latin typeface="Arial" pitchFamily="34" charset="0"/>
                <a:ea typeface="ＭＳ Ｐゴシック" pitchFamily="1" charset="-128"/>
              </a:rPr>
              <a:t>gaan</a:t>
            </a:r>
            <a:r>
              <a:rPr lang="en-US" baseline="0" dirty="0">
                <a:latin typeface="Arial" pitchFamily="34" charset="0"/>
                <a:ea typeface="ＭＳ Ｐゴシック" pitchFamily="1" charset="-128"/>
              </a:rPr>
              <a:t> we nu </a:t>
            </a:r>
            <a:r>
              <a:rPr lang="en-US" baseline="0" dirty="0" err="1">
                <a:latin typeface="Arial" pitchFamily="34" charset="0"/>
                <a:ea typeface="ＭＳ Ｐゴシック" pitchFamily="1" charset="-128"/>
              </a:rPr>
              <a:t>doornemen</a:t>
            </a:r>
            <a:r>
              <a:rPr lang="en-US" baseline="0" dirty="0">
                <a:latin typeface="Arial" pitchFamily="34" charset="0"/>
                <a:ea typeface="ＭＳ Ｐゴシック" pitchFamily="1" charset="-128"/>
              </a:rPr>
              <a:t>. </a:t>
            </a:r>
          </a:p>
          <a:p>
            <a:pPr eaLnBrk="1" hangingPunct="1">
              <a:lnSpc>
                <a:spcPct val="90000"/>
              </a:lnSpc>
            </a:pPr>
            <a:endParaRPr lang="en-US" dirty="0">
              <a:latin typeface="Arial" pitchFamily="34" charset="0"/>
              <a:ea typeface="ＭＳ Ｐゴシック" pitchFamily="1" charset="-128"/>
            </a:endParaRPr>
          </a:p>
          <a:p>
            <a:pPr eaLnBrk="1" hangingPunct="1">
              <a:lnSpc>
                <a:spcPct val="90000"/>
              </a:lnSpc>
            </a:pPr>
            <a:endParaRPr lang="en-US" dirty="0">
              <a:latin typeface="Arial" pitchFamily="34" charset="0"/>
              <a:ea typeface="ＭＳ Ｐゴシック" pitchFamily="1" charset="-128"/>
            </a:endParaRPr>
          </a:p>
        </p:txBody>
      </p:sp>
    </p:spTree>
    <p:extLst>
      <p:ext uri="{BB962C8B-B14F-4D97-AF65-F5344CB8AC3E}">
        <p14:creationId xmlns:p14="http://schemas.microsoft.com/office/powerpoint/2010/main" val="40736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err="1">
                <a:latin typeface="Times New Roman" pitchFamily="18" charset="0"/>
                <a:ea typeface="ＭＳ Ｐゴシック" pitchFamily="1" charset="-128"/>
              </a:rPr>
              <a:t>Zie</a:t>
            </a:r>
            <a:r>
              <a:rPr lang="en-US" b="1" dirty="0">
                <a:latin typeface="Times New Roman" pitchFamily="18" charset="0"/>
                <a:ea typeface="ＭＳ Ｐゴシック" pitchFamily="1" charset="-128"/>
              </a:rPr>
              <a:t> </a:t>
            </a:r>
            <a:r>
              <a:rPr lang="en-US" b="1" dirty="0" err="1">
                <a:latin typeface="Times New Roman" pitchFamily="18" charset="0"/>
                <a:ea typeface="ＭＳ Ｐゴシック" pitchFamily="1" charset="-128"/>
              </a:rPr>
              <a:t>vooral</a:t>
            </a:r>
            <a:r>
              <a:rPr lang="en-US" b="1" dirty="0">
                <a:latin typeface="Times New Roman" pitchFamily="18" charset="0"/>
                <a:ea typeface="ＭＳ Ｐゴシック" pitchFamily="1" charset="-128"/>
              </a:rPr>
              <a:t> </a:t>
            </a:r>
            <a:r>
              <a:rPr lang="en-US" b="1" dirty="0" err="1">
                <a:latin typeface="Times New Roman" pitchFamily="18" charset="0"/>
                <a:ea typeface="ＭＳ Ｐゴシック" pitchFamily="1" charset="-128"/>
              </a:rPr>
              <a:t>hs</a:t>
            </a:r>
            <a:r>
              <a:rPr lang="en-US" b="1" dirty="0">
                <a:latin typeface="Times New Roman" pitchFamily="18" charset="0"/>
                <a:ea typeface="ＭＳ Ｐゴシック" pitchFamily="1" charset="-128"/>
              </a:rPr>
              <a:t> 6.4. </a:t>
            </a:r>
          </a:p>
          <a:p>
            <a:r>
              <a:rPr lang="en-US" dirty="0" err="1">
                <a:latin typeface="Times New Roman" pitchFamily="18" charset="0"/>
                <a:ea typeface="ＭＳ Ｐゴシック" pitchFamily="1" charset="-128"/>
              </a:rPr>
              <a:t>Voldoende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groot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er</a:t>
            </a:r>
            <a:r>
              <a:rPr lang="en-US" dirty="0">
                <a:latin typeface="Times New Roman" pitchFamily="18" charset="0"/>
                <a:ea typeface="ＭＳ Ｐゴシック" pitchFamily="1" charset="-128"/>
              </a:rPr>
              <a:t> is </a:t>
            </a:r>
            <a:r>
              <a:rPr lang="en-US" dirty="0" err="1">
                <a:latin typeface="Times New Roman" pitchFamily="18" charset="0"/>
                <a:ea typeface="ＭＳ Ｐゴシック" pitchFamily="1" charset="-128"/>
              </a:rPr>
              <a:t>een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steekproefformule</a:t>
            </a:r>
            <a:r>
              <a:rPr lang="en-US" dirty="0">
                <a:latin typeface="Times New Roman" pitchFamily="18" charset="0"/>
                <a:ea typeface="ＭＳ Ｐゴシック" pitchFamily="1" charset="-128"/>
              </a:rPr>
              <a:t> die we </a:t>
            </a:r>
            <a:r>
              <a:rPr lang="en-US" dirty="0" err="1">
                <a:latin typeface="Times New Roman" pitchFamily="18" charset="0"/>
                <a:ea typeface="ＭＳ Ｐゴシック" pitchFamily="1" charset="-128"/>
              </a:rPr>
              <a:t>niet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behandelen</a:t>
            </a:r>
            <a:r>
              <a:rPr lang="en-US" dirty="0">
                <a:latin typeface="Times New Roman" pitchFamily="18" charset="0"/>
                <a:ea typeface="ＭＳ Ｐゴシック" pitchFamily="1" charset="-128"/>
              </a:rPr>
              <a:t>. Is </a:t>
            </a:r>
            <a:r>
              <a:rPr lang="en-US" dirty="0" err="1">
                <a:latin typeface="Times New Roman" pitchFamily="18" charset="0"/>
                <a:ea typeface="ＭＳ Ｐゴシック" pitchFamily="1" charset="-128"/>
              </a:rPr>
              <a:t>ook</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geen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tent.stof</a:t>
            </a:r>
            <a:r>
              <a:rPr lang="en-US" dirty="0">
                <a:latin typeface="Times New Roman" pitchFamily="18" charset="0"/>
                <a:ea typeface="ＭＳ Ｐゴシック" pitchFamily="1" charset="-128"/>
              </a:rPr>
              <a:t>.</a:t>
            </a:r>
          </a:p>
          <a:p>
            <a:pPr eaLnBrk="1" hangingPunct="1">
              <a:lnSpc>
                <a:spcPct val="80000"/>
              </a:lnSpc>
            </a:pPr>
            <a:r>
              <a:rPr lang="en-US" sz="2400" i="1" dirty="0" err="1">
                <a:solidFill>
                  <a:srgbClr val="FF9900"/>
                </a:solidFill>
              </a:rPr>
              <a:t>Representativiteit</a:t>
            </a:r>
            <a:r>
              <a:rPr lang="en-US" sz="2400" dirty="0"/>
              <a:t>: op </a:t>
            </a:r>
            <a:r>
              <a:rPr lang="en-US" sz="2400" dirty="0" err="1"/>
              <a:t>aantal</a:t>
            </a:r>
            <a:r>
              <a:rPr lang="en-US" sz="2400" dirty="0"/>
              <a:t> </a:t>
            </a:r>
            <a:r>
              <a:rPr lang="en-US" sz="2400" dirty="0" err="1"/>
              <a:t>kenmerken</a:t>
            </a:r>
            <a:r>
              <a:rPr lang="en-US" sz="2400" dirty="0"/>
              <a:t> is je </a:t>
            </a:r>
            <a:r>
              <a:rPr lang="en-US" sz="2400" dirty="0" err="1"/>
              <a:t>steekproef</a:t>
            </a:r>
            <a:r>
              <a:rPr lang="en-US" sz="2400" dirty="0"/>
              <a:t> </a:t>
            </a:r>
            <a:r>
              <a:rPr lang="en-US" sz="2400" dirty="0" err="1"/>
              <a:t>gelijk</a:t>
            </a:r>
            <a:r>
              <a:rPr lang="en-US" sz="2400" dirty="0"/>
              <a:t> </a:t>
            </a:r>
            <a:r>
              <a:rPr lang="en-US" sz="2400" dirty="0" err="1"/>
              <a:t>aan</a:t>
            </a:r>
            <a:r>
              <a:rPr lang="en-US" sz="2400" dirty="0"/>
              <a:t> de </a:t>
            </a:r>
            <a:r>
              <a:rPr lang="en-US" sz="2400" dirty="0" err="1"/>
              <a:t>populatie</a:t>
            </a:r>
            <a:r>
              <a:rPr lang="en-US" sz="2400" dirty="0"/>
              <a:t>.</a:t>
            </a:r>
            <a:r>
              <a:rPr lang="en-US" sz="2400" baseline="0" dirty="0"/>
              <a:t> </a:t>
            </a:r>
            <a:r>
              <a:rPr lang="en-US" sz="2400" baseline="0" dirty="0" err="1"/>
              <a:t>Goede</a:t>
            </a:r>
            <a:r>
              <a:rPr lang="en-US" sz="2400" baseline="0" dirty="0"/>
              <a:t> </a:t>
            </a:r>
            <a:r>
              <a:rPr lang="en-US" sz="2400" baseline="0" dirty="0" err="1"/>
              <a:t>afspiegeling</a:t>
            </a:r>
            <a:r>
              <a:rPr lang="en-US" sz="2400" baseline="0" dirty="0"/>
              <a:t> van.</a:t>
            </a:r>
            <a:endParaRPr lang="en-US" sz="2400" dirty="0"/>
          </a:p>
          <a:p>
            <a:pPr lvl="1" eaLnBrk="1" hangingPunct="1">
              <a:lnSpc>
                <a:spcPct val="80000"/>
              </a:lnSpc>
            </a:pPr>
            <a:r>
              <a:rPr lang="en-US" sz="2000" dirty="0" err="1"/>
              <a:t>bv</a:t>
            </a:r>
            <a:r>
              <a:rPr lang="en-US" sz="2000" dirty="0"/>
              <a:t>. </a:t>
            </a:r>
            <a:r>
              <a:rPr lang="en-US" sz="2000" dirty="0" err="1"/>
              <a:t>Geslacht</a:t>
            </a:r>
            <a:r>
              <a:rPr lang="en-US" sz="2000" dirty="0"/>
              <a:t>, </a:t>
            </a:r>
            <a:r>
              <a:rPr lang="en-US" sz="2000" dirty="0" err="1"/>
              <a:t>leeftijdscategorie</a:t>
            </a:r>
            <a:r>
              <a:rPr lang="en-US" sz="2000" dirty="0"/>
              <a:t>, </a:t>
            </a:r>
            <a:r>
              <a:rPr lang="en-US" sz="2000" dirty="0" err="1"/>
              <a:t>burgerlijke</a:t>
            </a:r>
            <a:r>
              <a:rPr lang="en-US" sz="2000" dirty="0"/>
              <a:t> </a:t>
            </a:r>
            <a:r>
              <a:rPr lang="en-US" sz="2000" dirty="0" err="1"/>
              <a:t>staat</a:t>
            </a:r>
            <a:endParaRPr lang="en-US" sz="2000" dirty="0"/>
          </a:p>
          <a:p>
            <a:pPr eaLnBrk="1" hangingPunct="1">
              <a:lnSpc>
                <a:spcPct val="80000"/>
              </a:lnSpc>
            </a:pPr>
            <a:r>
              <a:rPr lang="en-US" sz="2400" i="1" dirty="0" err="1">
                <a:solidFill>
                  <a:srgbClr val="FF9900"/>
                </a:solidFill>
              </a:rPr>
              <a:t>Willekeurig</a:t>
            </a:r>
            <a:r>
              <a:rPr lang="en-US" sz="2400" dirty="0"/>
              <a:t>: je </a:t>
            </a:r>
            <a:r>
              <a:rPr lang="en-US" sz="2400" dirty="0" err="1"/>
              <a:t>steekproef</a:t>
            </a:r>
            <a:r>
              <a:rPr lang="en-US" sz="2400" dirty="0"/>
              <a:t> </a:t>
            </a:r>
            <a:r>
              <a:rPr lang="en-US" sz="2400" dirty="0" err="1"/>
              <a:t>wordt</a:t>
            </a:r>
            <a:r>
              <a:rPr lang="en-US" sz="2400" dirty="0"/>
              <a:t> </a:t>
            </a:r>
            <a:r>
              <a:rPr lang="en-US" sz="2400" dirty="0" err="1"/>
              <a:t>bij</a:t>
            </a:r>
            <a:r>
              <a:rPr lang="en-US" sz="2400" dirty="0"/>
              <a:t> </a:t>
            </a:r>
            <a:r>
              <a:rPr lang="en-US" sz="2400" dirty="0" err="1"/>
              <a:t>voorkeur</a:t>
            </a:r>
            <a:r>
              <a:rPr lang="en-US" sz="2400" dirty="0"/>
              <a:t> </a:t>
            </a:r>
            <a:r>
              <a:rPr lang="en-US" sz="2400" dirty="0" err="1"/>
              <a:t>aselect</a:t>
            </a:r>
            <a:r>
              <a:rPr lang="en-US" sz="2400" dirty="0"/>
              <a:t> </a:t>
            </a:r>
            <a:r>
              <a:rPr lang="en-US" sz="2400" dirty="0" err="1"/>
              <a:t>getrokken</a:t>
            </a:r>
            <a:r>
              <a:rPr lang="en-US" sz="2400" dirty="0"/>
              <a:t> </a:t>
            </a:r>
          </a:p>
          <a:p>
            <a:pPr lvl="1" eaLnBrk="1" hangingPunct="1">
              <a:lnSpc>
                <a:spcPct val="80000"/>
              </a:lnSpc>
            </a:pPr>
            <a:r>
              <a:rPr lang="en-US" sz="2000" dirty="0" err="1"/>
              <a:t>elke</a:t>
            </a:r>
            <a:r>
              <a:rPr lang="en-US" sz="2000" dirty="0"/>
              <a:t> ‘</a:t>
            </a:r>
            <a:r>
              <a:rPr lang="en-US" sz="2000" dirty="0" err="1"/>
              <a:t>eenheid</a:t>
            </a:r>
            <a:r>
              <a:rPr lang="en-US" sz="2000" dirty="0"/>
              <a:t>’ (</a:t>
            </a:r>
            <a:r>
              <a:rPr lang="en-US" sz="2000" dirty="0" err="1"/>
              <a:t>persoon</a:t>
            </a:r>
            <a:r>
              <a:rPr lang="en-US" sz="2000" dirty="0"/>
              <a:t>) </a:t>
            </a:r>
            <a:r>
              <a:rPr lang="en-US" sz="2000" dirty="0" err="1"/>
              <a:t>heeft</a:t>
            </a:r>
            <a:r>
              <a:rPr lang="en-US" sz="2000" dirty="0"/>
              <a:t> </a:t>
            </a:r>
            <a:r>
              <a:rPr lang="en-US" sz="2000" dirty="0" err="1"/>
              <a:t>een</a:t>
            </a:r>
            <a:r>
              <a:rPr lang="en-US" sz="2000" dirty="0"/>
              <a:t> </a:t>
            </a:r>
            <a:r>
              <a:rPr lang="en-US" sz="2000" dirty="0" err="1"/>
              <a:t>berekenbare</a:t>
            </a:r>
            <a:r>
              <a:rPr lang="en-US" sz="2000" dirty="0"/>
              <a:t> </a:t>
            </a:r>
            <a:r>
              <a:rPr lang="en-US" sz="2000" dirty="0" err="1"/>
              <a:t>kans</a:t>
            </a:r>
            <a:r>
              <a:rPr lang="en-US" sz="2000" dirty="0"/>
              <a:t> </a:t>
            </a:r>
            <a:r>
              <a:rPr lang="en-US" sz="2000" dirty="0" err="1"/>
              <a:t>om</a:t>
            </a:r>
            <a:r>
              <a:rPr lang="en-US" sz="2000" dirty="0"/>
              <a:t> in je </a:t>
            </a:r>
            <a:r>
              <a:rPr lang="en-US" sz="2000" dirty="0" err="1"/>
              <a:t>steekproef</a:t>
            </a:r>
            <a:r>
              <a:rPr lang="en-US" sz="2000" dirty="0"/>
              <a:t> </a:t>
            </a:r>
            <a:r>
              <a:rPr lang="en-US" sz="2000" dirty="0" err="1"/>
              <a:t>terecht</a:t>
            </a:r>
            <a:r>
              <a:rPr lang="en-US" sz="2000" dirty="0"/>
              <a:t> </a:t>
            </a:r>
            <a:r>
              <a:rPr lang="en-US" sz="2000" dirty="0" err="1"/>
              <a:t>te</a:t>
            </a:r>
            <a:r>
              <a:rPr lang="en-US" sz="2000" dirty="0"/>
              <a:t> </a:t>
            </a:r>
            <a:r>
              <a:rPr lang="en-US" sz="2000" dirty="0" err="1"/>
              <a:t>komen</a:t>
            </a:r>
            <a:endParaRPr lang="en-US" sz="2000" dirty="0"/>
          </a:p>
          <a:p>
            <a:pPr eaLnBrk="1" hangingPunct="1">
              <a:lnSpc>
                <a:spcPct val="80000"/>
              </a:lnSpc>
            </a:pPr>
            <a:r>
              <a:rPr lang="en-US" sz="2400" i="1" dirty="0" err="1">
                <a:solidFill>
                  <a:srgbClr val="FF9900"/>
                </a:solidFill>
              </a:rPr>
              <a:t>Omvang</a:t>
            </a:r>
            <a:r>
              <a:rPr lang="en-US" sz="2400" dirty="0"/>
              <a:t>: je </a:t>
            </a:r>
            <a:r>
              <a:rPr lang="en-US" sz="2400" dirty="0" err="1"/>
              <a:t>steekproef</a:t>
            </a:r>
            <a:r>
              <a:rPr lang="en-US" sz="2400" dirty="0"/>
              <a:t> </a:t>
            </a:r>
            <a:r>
              <a:rPr lang="en-US" sz="2400" dirty="0" err="1"/>
              <a:t>moet</a:t>
            </a:r>
            <a:r>
              <a:rPr lang="en-US" sz="2400" dirty="0"/>
              <a:t> </a:t>
            </a:r>
            <a:r>
              <a:rPr lang="en-US" sz="2400" dirty="0" err="1"/>
              <a:t>voldoende</a:t>
            </a:r>
            <a:r>
              <a:rPr lang="en-US" sz="2400" dirty="0"/>
              <a:t> </a:t>
            </a:r>
            <a:r>
              <a:rPr lang="en-US" sz="2400" dirty="0" err="1"/>
              <a:t>groot</a:t>
            </a:r>
            <a:r>
              <a:rPr lang="en-US" sz="2400" dirty="0"/>
              <a:t> </a:t>
            </a:r>
            <a:r>
              <a:rPr lang="en-US" sz="2400" dirty="0" err="1"/>
              <a:t>zijn</a:t>
            </a:r>
            <a:r>
              <a:rPr lang="en-US" sz="2400" dirty="0"/>
              <a:t>, </a:t>
            </a:r>
            <a:r>
              <a:rPr lang="en-US" sz="2400" dirty="0" err="1"/>
              <a:t>afhankelijk</a:t>
            </a:r>
            <a:r>
              <a:rPr lang="en-US" sz="2400" dirty="0"/>
              <a:t> van de </a:t>
            </a:r>
            <a:r>
              <a:rPr lang="en-US" sz="2400" dirty="0" err="1"/>
              <a:t>gewenste</a:t>
            </a:r>
            <a:r>
              <a:rPr lang="en-US" sz="2400" dirty="0"/>
              <a:t> </a:t>
            </a:r>
            <a:r>
              <a:rPr lang="en-US" sz="2400" dirty="0" err="1"/>
              <a:t>nauwkeurigheid</a:t>
            </a:r>
            <a:r>
              <a:rPr lang="en-US" sz="2400" dirty="0"/>
              <a:t>. </a:t>
            </a:r>
          </a:p>
          <a:p>
            <a:pPr eaLnBrk="1" hangingPunct="1">
              <a:lnSpc>
                <a:spcPct val="80000"/>
              </a:lnSpc>
            </a:pPr>
            <a:r>
              <a:rPr lang="en-US" sz="2400" b="1" dirty="0">
                <a:solidFill>
                  <a:srgbClr val="FF9900"/>
                </a:solidFill>
              </a:rPr>
              <a:t>TIP</a:t>
            </a:r>
            <a:r>
              <a:rPr lang="en-US" sz="2400" dirty="0"/>
              <a:t>: </a:t>
            </a:r>
            <a:r>
              <a:rPr lang="en-US" sz="2400" dirty="0" err="1"/>
              <a:t>houd</a:t>
            </a:r>
            <a:r>
              <a:rPr lang="en-US" sz="2400" dirty="0"/>
              <a:t> </a:t>
            </a:r>
            <a:r>
              <a:rPr lang="en-US" sz="2400" dirty="0" err="1"/>
              <a:t>bij</a:t>
            </a:r>
            <a:r>
              <a:rPr lang="en-US" sz="2400" dirty="0"/>
              <a:t> het </a:t>
            </a:r>
            <a:r>
              <a:rPr lang="en-US" sz="2400" dirty="0" err="1"/>
              <a:t>trekken</a:t>
            </a:r>
            <a:r>
              <a:rPr lang="en-US" sz="2400" dirty="0"/>
              <a:t> van je </a:t>
            </a:r>
            <a:r>
              <a:rPr lang="en-US" sz="2400" dirty="0" err="1"/>
              <a:t>steekproef</a:t>
            </a:r>
            <a:r>
              <a:rPr lang="en-US" sz="2400" dirty="0"/>
              <a:t> </a:t>
            </a:r>
            <a:r>
              <a:rPr lang="en-US" sz="2400" dirty="0" err="1"/>
              <a:t>rekening</a:t>
            </a:r>
            <a:r>
              <a:rPr lang="en-US" sz="2400" dirty="0"/>
              <a:t> met de </a:t>
            </a:r>
            <a:r>
              <a:rPr lang="en-US" sz="2400" i="1" dirty="0" err="1">
                <a:solidFill>
                  <a:srgbClr val="FF9900"/>
                </a:solidFill>
              </a:rPr>
              <a:t>verwachte</a:t>
            </a:r>
            <a:r>
              <a:rPr lang="en-US" sz="2400" i="1" dirty="0">
                <a:solidFill>
                  <a:srgbClr val="FF9900"/>
                </a:solidFill>
              </a:rPr>
              <a:t> </a:t>
            </a:r>
            <a:r>
              <a:rPr lang="en-US" sz="2400" i="1" dirty="0" err="1">
                <a:solidFill>
                  <a:srgbClr val="FF9900"/>
                </a:solidFill>
              </a:rPr>
              <a:t>respons</a:t>
            </a:r>
            <a:r>
              <a:rPr lang="en-US" sz="2400" dirty="0"/>
              <a:t>!</a:t>
            </a:r>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solidFill>
                  <a:prstClr val="black"/>
                </a:solidFill>
              </a:rPr>
              <a:pPr>
                <a:defRPr/>
              </a:pPr>
              <a:t>11</a:t>
            </a:fld>
            <a:endParaRPr lang="nl-NL">
              <a:solidFill>
                <a:prstClr val="black"/>
              </a:solidFill>
            </a:endParaRPr>
          </a:p>
        </p:txBody>
      </p:sp>
    </p:spTree>
    <p:extLst>
      <p:ext uri="{BB962C8B-B14F-4D97-AF65-F5344CB8AC3E}">
        <p14:creationId xmlns:p14="http://schemas.microsoft.com/office/powerpoint/2010/main" val="419743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54226AA-C401-4FE9-99D2-B0F46F4DB135}" type="slidenum">
              <a:rPr lang="nl-NL" smtClean="0">
                <a:solidFill>
                  <a:prstClr val="black"/>
                </a:solidFill>
                <a:latin typeface="Times New Roman" pitchFamily="18" charset="0"/>
                <a:ea typeface="Arial Unicode MS" pitchFamily="34" charset="-128"/>
                <a:cs typeface="Arial Unicode MS" pitchFamily="34" charset="-128"/>
              </a:rPr>
              <a:pPr/>
              <a:t>12</a:t>
            </a:fld>
            <a:endParaRPr lang="nl-NL">
              <a:solidFill>
                <a:prstClr val="black"/>
              </a:solidFill>
              <a:latin typeface="Times New Roman" pitchFamily="18" charset="0"/>
              <a:ea typeface="Arial Unicode MS" pitchFamily="34" charset="-128"/>
              <a:cs typeface="Arial Unicode MS" pitchFamily="3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err="1">
                <a:latin typeface="Times New Roman" pitchFamily="18" charset="0"/>
                <a:ea typeface="ＭＳ Ｐゴシック" pitchFamily="1" charset="-128"/>
              </a:rPr>
              <a:t>Populatie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alle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eenheden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personen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zaken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organisaties</a:t>
            </a:r>
            <a:r>
              <a:rPr lang="en-US" dirty="0">
                <a:latin typeface="Times New Roman" pitchFamily="18" charset="0"/>
                <a:ea typeface="ＭＳ Ｐゴシック" pitchFamily="1" charset="-128"/>
              </a:rPr>
              <a:t> etc.) </a:t>
            </a:r>
            <a:r>
              <a:rPr lang="en-US" dirty="0" err="1">
                <a:latin typeface="Times New Roman" pitchFamily="18" charset="0"/>
                <a:ea typeface="ＭＳ Ｐゴシック" pitchFamily="1" charset="-128"/>
              </a:rPr>
              <a:t>waarover</a:t>
            </a:r>
            <a:r>
              <a:rPr lang="en-US" dirty="0">
                <a:latin typeface="Times New Roman" pitchFamily="18" charset="0"/>
                <a:ea typeface="ＭＳ Ｐゴシック" pitchFamily="1" charset="-128"/>
              </a:rPr>
              <a:t> je in je </a:t>
            </a:r>
            <a:r>
              <a:rPr lang="en-US" dirty="0" err="1">
                <a:latin typeface="Times New Roman" pitchFamily="18" charset="0"/>
                <a:ea typeface="ＭＳ Ｐゴシック" pitchFamily="1" charset="-128"/>
              </a:rPr>
              <a:t>onderzoek</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uitspraak</a:t>
            </a:r>
            <a:r>
              <a:rPr lang="en-US" dirty="0">
                <a:latin typeface="Times New Roman" pitchFamily="18" charset="0"/>
                <a:ea typeface="ＭＳ Ｐゴシック" pitchFamily="1" charset="-128"/>
              </a:rPr>
              <a:t> wilt </a:t>
            </a:r>
            <a:r>
              <a:rPr lang="en-US" dirty="0" err="1">
                <a:latin typeface="Times New Roman" pitchFamily="18" charset="0"/>
                <a:ea typeface="ＭＳ Ｐゴシック" pitchFamily="1" charset="-128"/>
              </a:rPr>
              <a:t>doen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vormen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samen</a:t>
            </a:r>
            <a:r>
              <a:rPr lang="en-US" dirty="0">
                <a:latin typeface="Times New Roman" pitchFamily="18" charset="0"/>
                <a:ea typeface="ＭＳ Ｐゴシック" pitchFamily="1" charset="-128"/>
              </a:rPr>
              <a:t> je </a:t>
            </a:r>
            <a:r>
              <a:rPr lang="en-US" dirty="0" err="1">
                <a:latin typeface="Times New Roman" pitchFamily="18" charset="0"/>
                <a:ea typeface="ＭＳ Ｐゴシック" pitchFamily="1" charset="-128"/>
              </a:rPr>
              <a:t>populatie</a:t>
            </a:r>
            <a:r>
              <a:rPr lang="en-US" dirty="0">
                <a:latin typeface="Times New Roman" pitchFamily="18" charset="0"/>
                <a:ea typeface="ＭＳ Ｐゴシック" pitchFamily="1" charset="-128"/>
              </a:rPr>
              <a:t>. Is het </a:t>
            </a:r>
            <a:r>
              <a:rPr lang="en-US" dirty="0" err="1">
                <a:latin typeface="Times New Roman" pitchFamily="18" charset="0"/>
                <a:ea typeface="ＭＳ Ｐゴシック" pitchFamily="1" charset="-128"/>
              </a:rPr>
              <a:t>domein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waarbinnen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zich</a:t>
            </a:r>
            <a:r>
              <a:rPr lang="en-US" dirty="0">
                <a:latin typeface="Times New Roman" pitchFamily="18" charset="0"/>
                <a:ea typeface="ＭＳ Ｐゴシック" pitchFamily="1" charset="-128"/>
              </a:rPr>
              <a:t> je </a:t>
            </a:r>
            <a:r>
              <a:rPr lang="en-US" dirty="0" err="1">
                <a:latin typeface="Times New Roman" pitchFamily="18" charset="0"/>
                <a:ea typeface="ＭＳ Ｐゴシック" pitchFamily="1" charset="-128"/>
              </a:rPr>
              <a:t>onderzoek</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afspeelt</a:t>
            </a:r>
            <a:r>
              <a:rPr lang="en-US" dirty="0">
                <a:latin typeface="Times New Roman" pitchFamily="18" charset="0"/>
                <a:ea typeface="ＭＳ Ｐゴシック" pitchFamily="1" charset="-128"/>
              </a:rPr>
              <a:t>.</a:t>
            </a:r>
          </a:p>
          <a:p>
            <a:endParaRPr lang="en-US" dirty="0">
              <a:latin typeface="Times New Roman" pitchFamily="18" charset="0"/>
              <a:ea typeface="ＭＳ Ｐゴシック" pitchFamily="1" charset="-128"/>
            </a:endParaRPr>
          </a:p>
          <a:p>
            <a:r>
              <a:rPr lang="en-US" dirty="0" err="1">
                <a:latin typeface="Times New Roman" pitchFamily="18" charset="0"/>
                <a:ea typeface="ＭＳ Ｐゴシック" pitchFamily="1" charset="-128"/>
              </a:rPr>
              <a:t>Steekproefkader</a:t>
            </a:r>
            <a:r>
              <a:rPr lang="en-US" dirty="0">
                <a:latin typeface="Times New Roman" pitchFamily="18" charset="0"/>
                <a:ea typeface="ＭＳ Ｐゴシック" pitchFamily="1" charset="-128"/>
              </a:rPr>
              <a:t>=</a:t>
            </a:r>
            <a:r>
              <a:rPr lang="en-US" dirty="0" err="1">
                <a:latin typeface="Times New Roman" pitchFamily="18" charset="0"/>
                <a:ea typeface="ＭＳ Ｐゴシック" pitchFamily="1" charset="-128"/>
              </a:rPr>
              <a:t>databestand</a:t>
            </a:r>
            <a:r>
              <a:rPr lang="en-US" dirty="0">
                <a:latin typeface="Times New Roman" pitchFamily="18" charset="0"/>
                <a:ea typeface="ＭＳ Ｐゴシック" pitchFamily="1" charset="-128"/>
              </a:rPr>
              <a:t> met </a:t>
            </a:r>
            <a:r>
              <a:rPr lang="en-US" dirty="0" err="1">
                <a:latin typeface="Times New Roman" pitchFamily="18" charset="0"/>
                <a:ea typeface="ＭＳ Ｐゴシック" pitchFamily="1" charset="-128"/>
              </a:rPr>
              <a:t>daarin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personen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uit</a:t>
            </a:r>
            <a:r>
              <a:rPr lang="en-US" dirty="0">
                <a:latin typeface="Times New Roman" pitchFamily="18" charset="0"/>
                <a:ea typeface="ＭＳ Ｐゴシック" pitchFamily="1" charset="-128"/>
              </a:rPr>
              <a:t> je </a:t>
            </a:r>
            <a:r>
              <a:rPr lang="en-US" dirty="0" err="1">
                <a:latin typeface="Times New Roman" pitchFamily="18" charset="0"/>
                <a:ea typeface="ＭＳ Ｐゴシック" pitchFamily="1" charset="-128"/>
              </a:rPr>
              <a:t>onderzoekspopulatie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Voorbeelden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personeelsbestanden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gemeentelijke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bestanden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ledenadministraties</a:t>
            </a:r>
            <a:endParaRPr lang="nl-NL" dirty="0">
              <a:latin typeface="Times New Roman" pitchFamily="18" charset="0"/>
              <a:ea typeface="ＭＳ Ｐゴシック" pitchFamily="1" charset="-128"/>
            </a:endParaRPr>
          </a:p>
          <a:p>
            <a:endParaRPr lang="en-US" dirty="0">
              <a:latin typeface="Times New Roman" pitchFamily="18" charset="0"/>
              <a:ea typeface="ＭＳ Ｐゴシック" pitchFamily="1" charset="-128"/>
            </a:endParaRPr>
          </a:p>
          <a:p>
            <a:r>
              <a:rPr lang="en-US" dirty="0" err="1">
                <a:latin typeface="Times New Roman" pitchFamily="18" charset="0"/>
                <a:ea typeface="ＭＳ Ｐゴシック" pitchFamily="1" charset="-128"/>
              </a:rPr>
              <a:t>Steekproef</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een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klein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deel</a:t>
            </a:r>
            <a:r>
              <a:rPr lang="en-US" dirty="0">
                <a:latin typeface="Times New Roman" pitchFamily="18" charset="0"/>
                <a:ea typeface="ＭＳ Ｐゴシック" pitchFamily="1" charset="-128"/>
              </a:rPr>
              <a:t> van je </a:t>
            </a:r>
            <a:r>
              <a:rPr lang="en-US" dirty="0" err="1">
                <a:latin typeface="Times New Roman" pitchFamily="18" charset="0"/>
                <a:ea typeface="ＭＳ Ｐゴシック" pitchFamily="1" charset="-128"/>
              </a:rPr>
              <a:t>populatie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waarover</a:t>
            </a:r>
            <a:r>
              <a:rPr lang="en-US" dirty="0">
                <a:latin typeface="Times New Roman" pitchFamily="18" charset="0"/>
                <a:ea typeface="ＭＳ Ｐゴシック" pitchFamily="1" charset="-128"/>
              </a:rPr>
              <a:t> je </a:t>
            </a:r>
            <a:r>
              <a:rPr lang="en-US" dirty="0" err="1">
                <a:latin typeface="Times New Roman" pitchFamily="18" charset="0"/>
                <a:ea typeface="ＭＳ Ｐゴシック" pitchFamily="1" charset="-128"/>
              </a:rPr>
              <a:t>gegevens</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verzamelt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Lijkt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groep</a:t>
            </a:r>
            <a:r>
              <a:rPr lang="en-US" dirty="0">
                <a:latin typeface="Times New Roman" pitchFamily="18" charset="0"/>
                <a:ea typeface="ＭＳ Ｐゴシック" pitchFamily="1" charset="-128"/>
              </a:rPr>
              <a:t> in </a:t>
            </a:r>
            <a:r>
              <a:rPr lang="en-US" dirty="0" err="1">
                <a:latin typeface="Times New Roman" pitchFamily="18" charset="0"/>
                <a:ea typeface="ＭＳ Ｐゴシック" pitchFamily="1" charset="-128"/>
              </a:rPr>
              <a:t>een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aantal</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kenmerken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goed</a:t>
            </a:r>
            <a:r>
              <a:rPr lang="en-US" dirty="0">
                <a:latin typeface="Times New Roman" pitchFamily="18" charset="0"/>
                <a:ea typeface="ＭＳ Ｐゴシック" pitchFamily="1" charset="-128"/>
              </a:rPr>
              <a:t> op de </a:t>
            </a:r>
            <a:r>
              <a:rPr lang="en-US" dirty="0" err="1">
                <a:latin typeface="Times New Roman" pitchFamily="18" charset="0"/>
                <a:ea typeface="ＭＳ Ｐゴシック" pitchFamily="1" charset="-128"/>
              </a:rPr>
              <a:t>populatie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mag</a:t>
            </a:r>
            <a:r>
              <a:rPr lang="en-US" dirty="0">
                <a:latin typeface="Times New Roman" pitchFamily="18" charset="0"/>
                <a:ea typeface="ＭＳ Ｐゴシック" pitchFamily="1" charset="-128"/>
              </a:rPr>
              <a:t> je de </a:t>
            </a:r>
            <a:r>
              <a:rPr lang="en-US" dirty="0" err="1">
                <a:latin typeface="Times New Roman" pitchFamily="18" charset="0"/>
                <a:ea typeface="ＭＳ Ｐゴシック" pitchFamily="1" charset="-128"/>
              </a:rPr>
              <a:t>resultaten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geldig</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verklaren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voor</a:t>
            </a:r>
            <a:r>
              <a:rPr lang="en-US" dirty="0">
                <a:latin typeface="Times New Roman" pitchFamily="18" charset="0"/>
                <a:ea typeface="ＭＳ Ｐゴシック" pitchFamily="1" charset="-128"/>
              </a:rPr>
              <a:t> de </a:t>
            </a:r>
            <a:r>
              <a:rPr lang="en-US" dirty="0" err="1">
                <a:latin typeface="Times New Roman" pitchFamily="18" charset="0"/>
                <a:ea typeface="ＭＳ Ｐゴシック" pitchFamily="1" charset="-128"/>
              </a:rPr>
              <a:t>populatie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generaliseren</a:t>
            </a:r>
            <a:r>
              <a:rPr lang="en-US" dirty="0">
                <a:latin typeface="Times New Roman" pitchFamily="18" charset="0"/>
                <a:ea typeface="ＭＳ Ｐゴシック" pitchFamily="1" charset="-128"/>
              </a:rPr>
              <a:t>)</a:t>
            </a:r>
          </a:p>
          <a:p>
            <a:endParaRPr lang="en-US" dirty="0">
              <a:latin typeface="Times New Roman" pitchFamily="18" charset="0"/>
              <a:ea typeface="ＭＳ Ｐゴシック" pitchFamily="1" charset="-128"/>
            </a:endParaRPr>
          </a:p>
          <a:p>
            <a:r>
              <a:rPr lang="en-US" dirty="0" err="1">
                <a:latin typeface="Times New Roman" pitchFamily="18" charset="0"/>
                <a:ea typeface="ＭＳ Ｐゴシック" pitchFamily="1" charset="-128"/>
              </a:rPr>
              <a:t>Respons</a:t>
            </a:r>
            <a:r>
              <a:rPr lang="en-US" dirty="0">
                <a:latin typeface="Times New Roman" pitchFamily="18" charset="0"/>
                <a:ea typeface="ＭＳ Ｐゴシック" pitchFamily="1" charset="-128"/>
              </a:rPr>
              <a:t> is het </a:t>
            </a:r>
            <a:r>
              <a:rPr lang="en-US" dirty="0" err="1">
                <a:latin typeface="Times New Roman" pitchFamily="18" charset="0"/>
                <a:ea typeface="ＭＳ Ｐゴシック" pitchFamily="1" charset="-128"/>
              </a:rPr>
              <a:t>verschil</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tussen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bruto</a:t>
            </a:r>
            <a:r>
              <a:rPr lang="en-US" dirty="0">
                <a:latin typeface="Times New Roman" pitchFamily="18" charset="0"/>
                <a:ea typeface="ＭＳ Ｐゴシック" pitchFamily="1" charset="-128"/>
              </a:rPr>
              <a:t> en </a:t>
            </a:r>
            <a:r>
              <a:rPr lang="en-US" dirty="0" err="1">
                <a:latin typeface="Times New Roman" pitchFamily="18" charset="0"/>
                <a:ea typeface="ＭＳ Ｐゴシック" pitchFamily="1" charset="-128"/>
              </a:rPr>
              <a:t>netto</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steekproef</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meestal</a:t>
            </a:r>
            <a:r>
              <a:rPr lang="en-US" dirty="0">
                <a:latin typeface="Times New Roman" pitchFamily="18" charset="0"/>
                <a:ea typeface="ＭＳ Ｐゴシック" pitchFamily="1" charset="-128"/>
              </a:rPr>
              <a:t> in percentages. </a:t>
            </a:r>
            <a:r>
              <a:rPr lang="en-US" dirty="0" err="1">
                <a:latin typeface="Times New Roman" pitchFamily="18" charset="0"/>
                <a:ea typeface="ＭＳ Ｐゴシック" pitchFamily="1" charset="-128"/>
              </a:rPr>
              <a:t>Respons</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hangt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af</a:t>
            </a:r>
            <a:r>
              <a:rPr lang="en-US" dirty="0">
                <a:latin typeface="Times New Roman" pitchFamily="18" charset="0"/>
                <a:ea typeface="ＭＳ Ｐゴシック" pitchFamily="1" charset="-128"/>
              </a:rPr>
              <a:t> van of men </a:t>
            </a:r>
            <a:r>
              <a:rPr lang="en-US" dirty="0" err="1">
                <a:latin typeface="Times New Roman" pitchFamily="18" charset="0"/>
                <a:ea typeface="ＭＳ Ｐゴシック" pitchFamily="1" charset="-128"/>
              </a:rPr>
              <a:t>relatie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heeft</a:t>
            </a:r>
            <a:r>
              <a:rPr lang="en-US" dirty="0">
                <a:latin typeface="Times New Roman" pitchFamily="18" charset="0"/>
                <a:ea typeface="ＭＳ Ｐゴシック" pitchFamily="1" charset="-128"/>
              </a:rPr>
              <a:t> met </a:t>
            </a:r>
            <a:r>
              <a:rPr lang="en-US" dirty="0" err="1">
                <a:latin typeface="Times New Roman" pitchFamily="18" charset="0"/>
                <a:ea typeface="ＭＳ Ｐゴシック" pitchFamily="1" charset="-128"/>
              </a:rPr>
              <a:t>opdrachtgever</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bijvoorbeeld</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klanttevredenheidonderzoek</a:t>
            </a:r>
            <a:r>
              <a:rPr lang="en-US" dirty="0">
                <a:latin typeface="Times New Roman" pitchFamily="18" charset="0"/>
                <a:ea typeface="ＭＳ Ｐゴシック" pitchFamily="1" charset="-128"/>
              </a:rPr>
              <a:t>, of men </a:t>
            </a:r>
            <a:r>
              <a:rPr lang="en-US" dirty="0" err="1">
                <a:latin typeface="Times New Roman" pitchFamily="18" charset="0"/>
                <a:ea typeface="ＭＳ Ｐゴシック" pitchFamily="1" charset="-128"/>
              </a:rPr>
              <a:t>deel</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uit</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maakt</a:t>
            </a:r>
            <a:r>
              <a:rPr lang="en-US" dirty="0">
                <a:latin typeface="Times New Roman" pitchFamily="18" charset="0"/>
                <a:ea typeface="ＭＳ Ｐゴシック" pitchFamily="1" charset="-128"/>
              </a:rPr>
              <a:t> van panel of </a:t>
            </a:r>
            <a:r>
              <a:rPr lang="en-US" dirty="0" err="1">
                <a:latin typeface="Times New Roman" pitchFamily="18" charset="0"/>
                <a:ea typeface="ＭＳ Ｐゴシック" pitchFamily="1" charset="-128"/>
              </a:rPr>
              <a:t>dat</a:t>
            </a:r>
            <a:r>
              <a:rPr lang="en-US" dirty="0">
                <a:latin typeface="Times New Roman" pitchFamily="18" charset="0"/>
                <a:ea typeface="ＭＳ Ｐゴシック" pitchFamily="1" charset="-128"/>
              </a:rPr>
              <a:t> men </a:t>
            </a:r>
            <a:r>
              <a:rPr lang="en-US" dirty="0" err="1">
                <a:latin typeface="Times New Roman" pitchFamily="18" charset="0"/>
                <a:ea typeface="ＭＳ Ｐゴシック" pitchFamily="1" charset="-128"/>
              </a:rPr>
              <a:t>totaal</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geen</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relatie</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heeft</a:t>
            </a:r>
            <a:r>
              <a:rPr lang="en-US" dirty="0">
                <a:latin typeface="Times New Roman" pitchFamily="18" charset="0"/>
                <a:ea typeface="ＭＳ Ｐゴシック" pitchFamily="1" charset="-128"/>
              </a:rPr>
              <a:t> met </a:t>
            </a:r>
            <a:r>
              <a:rPr lang="en-US" dirty="0" err="1">
                <a:latin typeface="Times New Roman" pitchFamily="18" charset="0"/>
                <a:ea typeface="ＭＳ Ｐゴシック" pitchFamily="1" charset="-128"/>
              </a:rPr>
              <a:t>afzender</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Ook</a:t>
            </a:r>
            <a:r>
              <a:rPr lang="en-US" dirty="0">
                <a:latin typeface="Times New Roman" pitchFamily="18" charset="0"/>
                <a:ea typeface="ＭＳ Ｐゴシック" pitchFamily="1" charset="-128"/>
              </a:rPr>
              <a:t> het </a:t>
            </a:r>
            <a:r>
              <a:rPr lang="en-US" dirty="0" err="1">
                <a:latin typeface="Times New Roman" pitchFamily="18" charset="0"/>
                <a:ea typeface="ＭＳ Ｐゴシック" pitchFamily="1" charset="-128"/>
              </a:rPr>
              <a:t>onderwerp</a:t>
            </a:r>
            <a:r>
              <a:rPr lang="en-US" dirty="0">
                <a:latin typeface="Times New Roman" pitchFamily="18" charset="0"/>
                <a:ea typeface="ＭＳ Ｐゴシック" pitchFamily="1" charset="-128"/>
              </a:rPr>
              <a:t> is </a:t>
            </a:r>
            <a:r>
              <a:rPr lang="en-US" dirty="0" err="1">
                <a:latin typeface="Times New Roman" pitchFamily="18" charset="0"/>
                <a:ea typeface="ＭＳ Ｐゴシック" pitchFamily="1" charset="-128"/>
              </a:rPr>
              <a:t>bepalend</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voor</a:t>
            </a:r>
            <a:r>
              <a:rPr lang="en-US" dirty="0">
                <a:latin typeface="Times New Roman" pitchFamily="18" charset="0"/>
                <a:ea typeface="ＭＳ Ｐゴシック" pitchFamily="1" charset="-128"/>
              </a:rPr>
              <a:t> </a:t>
            </a:r>
            <a:r>
              <a:rPr lang="en-US" dirty="0" err="1">
                <a:latin typeface="Times New Roman" pitchFamily="18" charset="0"/>
                <a:ea typeface="ＭＳ Ｐゴシック" pitchFamily="1" charset="-128"/>
              </a:rPr>
              <a:t>respons</a:t>
            </a:r>
            <a:r>
              <a:rPr lang="en-US" dirty="0">
                <a:latin typeface="Times New Roman" pitchFamily="18" charset="0"/>
                <a:ea typeface="ＭＳ Ｐゴシック" pitchFamily="1" charset="-128"/>
              </a:rPr>
              <a:t>.</a:t>
            </a:r>
          </a:p>
          <a:p>
            <a:endParaRPr lang="en-US" dirty="0">
              <a:latin typeface="Times New Roman" pitchFamily="18" charset="0"/>
              <a:ea typeface="ＭＳ Ｐゴシック" pitchFamily="1" charset="-128"/>
            </a:endParaRPr>
          </a:p>
        </p:txBody>
      </p:sp>
    </p:spTree>
    <p:extLst>
      <p:ext uri="{BB962C8B-B14F-4D97-AF65-F5344CB8AC3E}">
        <p14:creationId xmlns:p14="http://schemas.microsoft.com/office/powerpoint/2010/main" val="82538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47DB313-53E7-4C21-9C9E-76681D0A7125}" type="slidenum">
              <a:rPr lang="en-US" altLang="en-US">
                <a:ea typeface="Osaka"/>
                <a:cs typeface="Osaka"/>
              </a:rPr>
              <a:pPr>
                <a:spcBef>
                  <a:spcPct val="0"/>
                </a:spcBef>
              </a:pPr>
              <a:t>13</a:t>
            </a:fld>
            <a:endParaRPr lang="en-US" altLang="en-US">
              <a:ea typeface="Osaka"/>
              <a:cs typeface="Osaka"/>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nl-NL" altLang="en-US">
                <a:latin typeface="Arial" panose="020B0604020202020204" pitchFamily="34" charset="0"/>
                <a:ea typeface="ＭＳ Ｐゴシック" panose="020B0600070205080204" pitchFamily="34" charset="-128"/>
              </a:rPr>
              <a:t>Bij steekproefformule (zie hs 7.1)  is p 50 en q dus ook. Zie ook formuleblad. P is de verwachte onderzoeksuitkomst in %. Als je p op 50% zet dan wordt n het grootst. Omdat je p nog niet weet kan je voor de zekerheid het beste de n zo groot mogelijk nemen. Altijd naar boven afronden, omdat het om een minimaal aantal respondenten (mensen) gaat.</a:t>
            </a:r>
          </a:p>
        </p:txBody>
      </p:sp>
    </p:spTree>
    <p:extLst>
      <p:ext uri="{BB962C8B-B14F-4D97-AF65-F5344CB8AC3E}">
        <p14:creationId xmlns:p14="http://schemas.microsoft.com/office/powerpoint/2010/main" val="346711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85D9FF-B18A-4227-81D7-AA9933052F36}" type="slidenum">
              <a:rPr lang="en-GB" altLang="en-US">
                <a:solidFill>
                  <a:prstClr val="black"/>
                </a:solidFill>
              </a:rPr>
              <a:pPr eaLnBrk="1" hangingPunct="1"/>
              <a:t>14</a:t>
            </a:fld>
            <a:endParaRPr lang="en-GB" altLang="en-US">
              <a:solidFill>
                <a:prstClr val="black"/>
              </a:solidFill>
            </a:endParaRPr>
          </a:p>
        </p:txBody>
      </p:sp>
      <p:sp>
        <p:nvSpPr>
          <p:cNvPr id="32771" name="Rectangle 2"/>
          <p:cNvSpPr>
            <a:spLocks noGrp="1" noRot="1" noChangeAspect="1" noChangeArrowheads="1" noTextEdit="1"/>
          </p:cNvSpPr>
          <p:nvPr>
            <p:ph type="sldImg"/>
          </p:nvPr>
        </p:nvSpPr>
        <p:spPr>
          <a:xfrm>
            <a:off x="-266700" y="803275"/>
            <a:ext cx="7143750" cy="4019550"/>
          </a:xfrm>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tLang="en-US" dirty="0">
                <a:latin typeface="Arial" panose="020B0604020202020204" pitchFamily="34" charset="0"/>
                <a:ea typeface="ＭＳ Ｐゴシック" panose="020B0600070205080204" pitchFamily="34" charset="-128"/>
              </a:rPr>
              <a:t>Waar het om gaat is dat ze de formule kunnen hanteren en begrijpen dat je met een lager </a:t>
            </a:r>
            <a:r>
              <a:rPr lang="nl-NL" altLang="en-US" dirty="0" err="1">
                <a:latin typeface="Arial" panose="020B0604020202020204" pitchFamily="34" charset="0"/>
                <a:ea typeface="ＭＳ Ｐゴシック" panose="020B0600070205080204" pitchFamily="34" charset="-128"/>
              </a:rPr>
              <a:t>zekerheids</a:t>
            </a:r>
            <a:r>
              <a:rPr lang="nl-NL" altLang="en-US" dirty="0">
                <a:latin typeface="Arial" panose="020B0604020202020204" pitchFamily="34" charset="0"/>
                <a:ea typeface="ＭＳ Ｐゴシック" panose="020B0600070205080204" pitchFamily="34" charset="-128"/>
              </a:rPr>
              <a:t>% (en bv ook met een grotere nauwkeurigheidsmarge) een kleinere steekproef hoeft te trekken. Wordt uiteraard wel onbetrouwbaarder!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a:latin typeface="Arial" panose="020B0604020202020204" pitchFamily="34" charset="0"/>
                <a:ea typeface="ＭＳ Ｐゴシック" panose="020B0600070205080204" pitchFamily="34" charset="-128"/>
              </a:rPr>
              <a:t>Ze moeten dus ook aangeven in </a:t>
            </a:r>
            <a:r>
              <a:rPr lang="nl-NL" altLang="en-US" dirty="0" err="1">
                <a:latin typeface="Arial" panose="020B0604020202020204" pitchFamily="34" charset="0"/>
                <a:ea typeface="ＭＳ Ｐゴシック" panose="020B0600070205080204" pitchFamily="34" charset="-128"/>
              </a:rPr>
              <a:t>onderzoeksverantwoording</a:t>
            </a:r>
            <a:r>
              <a:rPr lang="nl-NL" altLang="en-US" dirty="0">
                <a:latin typeface="Arial" panose="020B0604020202020204" pitchFamily="34" charset="0"/>
                <a:ea typeface="ＭＳ Ｐゴシック" panose="020B0600070205080204" pitchFamily="34" charset="-128"/>
              </a:rPr>
              <a:t> hoe groot hun steekproef</a:t>
            </a:r>
            <a:r>
              <a:rPr lang="nl-NL" altLang="en-US" baseline="0" dirty="0">
                <a:latin typeface="Arial" panose="020B0604020202020204" pitchFamily="34" charset="0"/>
                <a:ea typeface="ＭＳ Ｐゴシック" panose="020B0600070205080204" pitchFamily="34" charset="-128"/>
              </a:rPr>
              <a:t> zou moeten zijn met een betrouwbaarheid van 95%.</a:t>
            </a:r>
            <a:endParaRPr lang="nl-NL"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817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17</a:t>
            </a:fld>
            <a:endParaRPr lang="nl-NL"/>
          </a:p>
        </p:txBody>
      </p:sp>
    </p:spTree>
    <p:extLst>
      <p:ext uri="{BB962C8B-B14F-4D97-AF65-F5344CB8AC3E}">
        <p14:creationId xmlns:p14="http://schemas.microsoft.com/office/powerpoint/2010/main" val="142025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 pdf uit.</a:t>
            </a:r>
          </a:p>
        </p:txBody>
      </p:sp>
      <p:sp>
        <p:nvSpPr>
          <p:cNvPr id="4" name="Tijdelijke aanduiding voor dianummer 3"/>
          <p:cNvSpPr>
            <a:spLocks noGrp="1"/>
          </p:cNvSpPr>
          <p:nvPr>
            <p:ph type="sldNum" sz="quarter" idx="10"/>
          </p:nvPr>
        </p:nvSpPr>
        <p:spPr/>
        <p:txBody>
          <a:bodyPr/>
          <a:lstStyle/>
          <a:p>
            <a:fld id="{2AE79734-47AC-4EA5-90BF-E7B2481CAE5F}" type="slidenum">
              <a:rPr lang="en-US" smtClean="0"/>
              <a:pPr/>
              <a:t>18</a:t>
            </a:fld>
            <a:endParaRPr lang="en-US"/>
          </a:p>
        </p:txBody>
      </p:sp>
    </p:spTree>
    <p:extLst>
      <p:ext uri="{BB962C8B-B14F-4D97-AF65-F5344CB8AC3E}">
        <p14:creationId xmlns:p14="http://schemas.microsoft.com/office/powerpoint/2010/main" val="360788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E7BD9A8E-BC16-4340-AC6C-A8FF59173A8D}" type="slidenum">
              <a:rPr lang="en-GB" altLang="en-US" sz="1300">
                <a:ea typeface="Arial Unicode MS" panose="020B0604020202020204" pitchFamily="34" charset="-128"/>
              </a:rPr>
              <a:pPr>
                <a:spcBef>
                  <a:spcPct val="0"/>
                </a:spcBef>
                <a:buSzPct val="45000"/>
                <a:buFont typeface="StarSymbol" charset="0"/>
                <a:buNone/>
              </a:pPr>
              <a:t>19</a:t>
            </a:fld>
            <a:endParaRPr lang="en-GB" altLang="en-US" sz="1300">
              <a:ea typeface="Arial Unicode MS" panose="020B0604020202020204" pitchFamily="34" charset="-128"/>
            </a:endParaRPr>
          </a:p>
        </p:txBody>
      </p:sp>
      <p:sp>
        <p:nvSpPr>
          <p:cNvPr id="26627" name="Rectangle 2"/>
          <p:cNvSpPr>
            <a:spLocks noGrp="1" noRot="1" noChangeAspect="1" noChangeArrowheads="1" noTextEdit="1"/>
          </p:cNvSpPr>
          <p:nvPr>
            <p:ph type="sldImg"/>
          </p:nvPr>
        </p:nvSpPr>
        <p:spPr>
          <a:xfrm>
            <a:off x="101600" y="739775"/>
            <a:ext cx="6569075" cy="3695700"/>
          </a:xfrm>
          <a:ln/>
        </p:spPr>
      </p:sp>
      <p:sp>
        <p:nvSpPr>
          <p:cNvPr id="26628" name="Rectangle 3"/>
          <p:cNvSpPr>
            <a:spLocks noGrp="1" noChangeArrowheads="1"/>
          </p:cNvSpPr>
          <p:nvPr>
            <p:ph type="body" idx="1"/>
          </p:nvPr>
        </p:nvSpPr>
        <p:spPr>
          <a:xfrm>
            <a:off x="676275" y="4681538"/>
            <a:ext cx="5416550"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nl-NL" altLang="en-US" dirty="0">
                <a:latin typeface="Times New Roman" panose="02020603050405020304" pitchFamily="18" charset="0"/>
                <a:ea typeface="ＭＳ Ｐゴシック" panose="020B0600070205080204" pitchFamily="34" charset="-128"/>
              </a:rPr>
              <a:t>Deze vragen hebben een ander meetniveau.</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8115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21</a:t>
            </a:fld>
            <a:endParaRPr lang="nl-NL"/>
          </a:p>
        </p:txBody>
      </p:sp>
    </p:spTree>
    <p:extLst>
      <p:ext uri="{BB962C8B-B14F-4D97-AF65-F5344CB8AC3E}">
        <p14:creationId xmlns:p14="http://schemas.microsoft.com/office/powerpoint/2010/main" val="339391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nl-NL" dirty="0"/>
              <a:t>De inzichten die je wilt hebben,</a:t>
            </a:r>
            <a:r>
              <a:rPr lang="nl-NL" baseline="0" dirty="0"/>
              <a:t> verkrijg je door met SPSS te analyseren wat jouw respondenten gezegd hebben.</a:t>
            </a:r>
          </a:p>
          <a:p>
            <a:endParaRPr lang="nl-NL" baseline="0" dirty="0"/>
          </a:p>
          <a:p>
            <a:r>
              <a:rPr lang="nl-NL" baseline="0" dirty="0"/>
              <a:t>In SPSS kun je 2 (analyse)paden bewandelen. En dat de keuze van het pad afhangt van of je aantallen wilt weten of vergelijkingen wilt maken.</a:t>
            </a:r>
          </a:p>
          <a:p>
            <a:endParaRPr lang="nl-NL" baseline="0" dirty="0"/>
          </a:p>
          <a:p>
            <a:r>
              <a:rPr lang="nl-NL" baseline="0" dirty="0"/>
              <a:t>Nadat je hebt bepaald “Wat wil ik weten?” moeten ze bepalen of dit inzicht gaat om “Aantallen” of “Vergelijken”</a:t>
            </a:r>
          </a:p>
          <a:p>
            <a:endParaRPr lang="nl-NL" baseline="0" dirty="0"/>
          </a:p>
          <a:p>
            <a:r>
              <a:rPr lang="nl-NL" baseline="0" dirty="0"/>
              <a:t>Het grote verschil tussen deze twee berekeningen is dat je bij aantallen inzoomt op (= enquêtevraag) en bij vergelijkingen op meer dan 2 variabelen. Uni en </a:t>
            </a:r>
            <a:r>
              <a:rPr lang="nl-NL" baseline="0" dirty="0" err="1"/>
              <a:t>bivariate</a:t>
            </a:r>
            <a:r>
              <a:rPr lang="nl-NL" baseline="0" dirty="0"/>
              <a:t> analyses.</a:t>
            </a:r>
          </a:p>
          <a:p>
            <a:r>
              <a:rPr lang="nl-NL" baseline="0" dirty="0"/>
              <a:t>Check of ze weten wat het andere woord is voor de meest gekozen (modus) en middelste (mediaan)</a:t>
            </a:r>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22</a:t>
            </a:fld>
            <a:endParaRPr lang="nl-NL"/>
          </a:p>
        </p:txBody>
      </p:sp>
    </p:spTree>
    <p:extLst>
      <p:ext uri="{BB962C8B-B14F-4D97-AF65-F5344CB8AC3E}">
        <p14:creationId xmlns:p14="http://schemas.microsoft.com/office/powerpoint/2010/main" val="351384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a:t>Niveau studenten. </a:t>
            </a:r>
          </a:p>
          <a:p>
            <a:r>
              <a:rPr lang="nl-NL" dirty="0"/>
              <a:t>Studenten moeten een goede </a:t>
            </a:r>
            <a:r>
              <a:rPr lang="nl-NL" dirty="0" err="1"/>
              <a:t>enquete</a:t>
            </a:r>
            <a:r>
              <a:rPr lang="nl-NL" dirty="0"/>
              <a:t> kunnen opstellen en daaruit analyses kunnen maken als:</a:t>
            </a:r>
          </a:p>
          <a:p>
            <a:r>
              <a:rPr lang="nl-NL" dirty="0" err="1"/>
              <a:t>Univariate</a:t>
            </a:r>
            <a:r>
              <a:rPr lang="nl-NL" dirty="0"/>
              <a:t>, </a:t>
            </a:r>
            <a:r>
              <a:rPr lang="nl-NL" dirty="0" err="1"/>
              <a:t>bivariate</a:t>
            </a:r>
            <a:r>
              <a:rPr lang="nl-NL" dirty="0"/>
              <a:t>, centrummaten, spreidingsmaten. Eventueel </a:t>
            </a:r>
            <a:r>
              <a:rPr lang="nl-NL" dirty="0" err="1"/>
              <a:t>chikwadraat</a:t>
            </a:r>
            <a:r>
              <a:rPr lang="nl-NL" dirty="0"/>
              <a:t>, t-toets, factoranalyse voor extra diepgang.</a:t>
            </a:r>
          </a:p>
          <a:p>
            <a:r>
              <a:rPr lang="nl-NL" dirty="0"/>
              <a:t>Ze mogen dit analyseren in Excel of SPSS</a:t>
            </a:r>
          </a:p>
          <a:p>
            <a:r>
              <a:rPr lang="nl-NL" dirty="0"/>
              <a:t>Enquêtes kunnen online opgezet worden. Er zijn meerdere online tool”: </a:t>
            </a:r>
            <a:r>
              <a:rPr lang="nl-NL" dirty="0" err="1"/>
              <a:t>Surveymonkey</a:t>
            </a:r>
            <a:r>
              <a:rPr lang="nl-NL" dirty="0"/>
              <a:t>, thesistools etc.</a:t>
            </a:r>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2</a:t>
            </a:fld>
            <a:endParaRPr lang="nl-NL"/>
          </a:p>
        </p:txBody>
      </p:sp>
    </p:spTree>
    <p:extLst>
      <p:ext uri="{BB962C8B-B14F-4D97-AF65-F5344CB8AC3E}">
        <p14:creationId xmlns:p14="http://schemas.microsoft.com/office/powerpoint/2010/main" val="227442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25</a:t>
            </a:fld>
            <a:endParaRPr lang="nl-NL"/>
          </a:p>
        </p:txBody>
      </p:sp>
    </p:spTree>
    <p:extLst>
      <p:ext uri="{BB962C8B-B14F-4D97-AF65-F5344CB8AC3E}">
        <p14:creationId xmlns:p14="http://schemas.microsoft.com/office/powerpoint/2010/main" val="210160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933C77B9-6736-4ED0-8592-23EC0E6B11B3}" type="slidenum">
              <a:rPr lang="en-GB" altLang="en-US" sz="1300">
                <a:ea typeface="Arial Unicode MS" panose="020B0604020202020204" pitchFamily="34" charset="-128"/>
              </a:rPr>
              <a:pPr>
                <a:spcBef>
                  <a:spcPct val="0"/>
                </a:spcBef>
                <a:buSzPct val="45000"/>
                <a:buFont typeface="StarSymbol" charset="0"/>
                <a:buNone/>
              </a:pPr>
              <a:t>26</a:t>
            </a:fld>
            <a:endParaRPr lang="en-GB" altLang="en-US" sz="1300">
              <a:ea typeface="Arial Unicode MS" panose="020B0604020202020204" pitchFamily="34" charset="-128"/>
            </a:endParaRPr>
          </a:p>
        </p:txBody>
      </p:sp>
      <p:sp>
        <p:nvSpPr>
          <p:cNvPr id="18435" name="Rectangle 2"/>
          <p:cNvSpPr>
            <a:spLocks noGrp="1" noRot="1" noChangeAspect="1" noChangeArrowheads="1" noTextEdit="1"/>
          </p:cNvSpPr>
          <p:nvPr>
            <p:ph type="sldImg"/>
          </p:nvPr>
        </p:nvSpPr>
        <p:spPr>
          <a:xfrm>
            <a:off x="101600" y="739775"/>
            <a:ext cx="6569075" cy="3695700"/>
          </a:xfrm>
          <a:ln/>
        </p:spPr>
      </p:sp>
      <p:sp>
        <p:nvSpPr>
          <p:cNvPr id="18436" name="Rectangle 3"/>
          <p:cNvSpPr>
            <a:spLocks noGrp="1" noChangeArrowheads="1"/>
          </p:cNvSpPr>
          <p:nvPr>
            <p:ph type="body" idx="1"/>
          </p:nvPr>
        </p:nvSpPr>
        <p:spPr>
          <a:xfrm>
            <a:off x="676275" y="4681538"/>
            <a:ext cx="5416550" cy="44338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nl-NL" altLang="en-US">
                <a:latin typeface="Times New Roman" panose="02020603050405020304" pitchFamily="18" charset="0"/>
                <a:ea typeface="ＭＳ Ｐゴシック" panose="020B0600070205080204" pitchFamily="34" charset="-128"/>
              </a:rPr>
              <a:t>Jullie hebben kunnen ook centrummaten gebruiken als hulpmiddel voor uitspreken te doen over de variabelen.</a:t>
            </a:r>
          </a:p>
          <a:p>
            <a:pPr defTabSz="914400"/>
            <a:r>
              <a:rPr lang="nl-NL" altLang="en-US">
                <a:latin typeface="Times New Roman" panose="02020603050405020304" pitchFamily="18" charset="0"/>
                <a:ea typeface="ＭＳ Ｐゴシック" panose="020B0600070205080204" pitchFamily="34" charset="-128"/>
              </a:rPr>
              <a:t>Ook hier even eerst de studenten vragen wat het is. Dan het antwoord geven (met animatie)</a:t>
            </a:r>
          </a:p>
          <a:p>
            <a:pPr defTabSz="914400"/>
            <a:r>
              <a:rPr lang="nl-NL" altLang="en-US">
                <a:latin typeface="Times New Roman" panose="02020603050405020304" pitchFamily="18" charset="0"/>
                <a:ea typeface="ＭＳ Ｐゴシック" panose="020B0600070205080204" pitchFamily="34" charset="-128"/>
              </a:rPr>
              <a:t>Even benadrukken dat bij mediaan eerst op volgorde gezet moet worden bij getallen</a:t>
            </a:r>
          </a:p>
          <a:p>
            <a:pPr defTabSz="914400"/>
            <a:endParaRPr lang="nl-NL" altLang="en-US">
              <a:latin typeface="Times New Roman" panose="02020603050405020304" pitchFamily="18" charset="0"/>
              <a:ea typeface="ＭＳ Ｐゴシック" panose="020B0600070205080204" pitchFamily="34" charset="-128"/>
            </a:endParaRPr>
          </a:p>
          <a:p>
            <a:pPr defTabSz="914400"/>
            <a:r>
              <a:rPr lang="nl-NL" altLang="en-US">
                <a:latin typeface="Times New Roman" panose="02020603050405020304" pitchFamily="18" charset="0"/>
                <a:ea typeface="ＭＳ Ｐゴシック" panose="020B0600070205080204" pitchFamily="34" charset="-128"/>
              </a:rPr>
              <a:t>Gemiddelde</a:t>
            </a:r>
          </a:p>
          <a:p>
            <a:pPr marL="457200" lvl="1" indent="0" defTabSz="914400"/>
            <a:r>
              <a:rPr lang="nl-NL" altLang="en-US">
                <a:latin typeface="Times New Roman" panose="02020603050405020304" pitchFamily="18" charset="0"/>
                <a:ea typeface="ＭＳ Ｐゴシック" panose="020B0600070205080204" pitchFamily="34" charset="-128"/>
              </a:rPr>
              <a:t>Kan alleen bij interval of ratio variabelen.</a:t>
            </a:r>
          </a:p>
          <a:p>
            <a:pPr defTabSz="914400"/>
            <a:r>
              <a:rPr lang="nl-NL" altLang="en-US">
                <a:latin typeface="Times New Roman" panose="02020603050405020304" pitchFamily="18" charset="0"/>
                <a:ea typeface="ＭＳ Ｐゴシック" panose="020B0600070205080204" pitchFamily="34" charset="-128"/>
              </a:rPr>
              <a:t>Mediaan</a:t>
            </a:r>
          </a:p>
          <a:p>
            <a:pPr marL="457200" lvl="1" indent="0" defTabSz="914400"/>
            <a:r>
              <a:rPr lang="nl-NL" altLang="en-US">
                <a:latin typeface="Times New Roman" panose="02020603050405020304" pitchFamily="18" charset="0"/>
                <a:ea typeface="ＭＳ Ｐゴシック" panose="020B0600070205080204" pitchFamily="34" charset="-128"/>
              </a:rPr>
              <a:t>= Middelste van een reeks scores nadat je een rangorde van de scores hebt gemaakt.</a:t>
            </a:r>
          </a:p>
          <a:p>
            <a:pPr marL="457200" lvl="1" indent="0" defTabSz="914400"/>
            <a:r>
              <a:rPr lang="nl-NL" altLang="en-US">
                <a:latin typeface="Times New Roman" panose="02020603050405020304" pitchFamily="18" charset="0"/>
                <a:ea typeface="ＭＳ Ｐゴシック" panose="020B0600070205080204" pitchFamily="34" charset="-128"/>
              </a:rPr>
              <a:t>Kan bij ordinale, interval of ratio variabelen.</a:t>
            </a:r>
          </a:p>
          <a:p>
            <a:pPr defTabSz="914400"/>
            <a:endParaRPr lang="nl-NL" altLang="en-US">
              <a:latin typeface="Times New Roman" panose="02020603050405020304" pitchFamily="18" charset="0"/>
              <a:ea typeface="ＭＳ Ｐゴシック" panose="020B0600070205080204" pitchFamily="34" charset="-128"/>
            </a:endParaRPr>
          </a:p>
          <a:p>
            <a:pPr defTabSz="914400"/>
            <a:r>
              <a:rPr lang="nl-NL" altLang="en-US">
                <a:latin typeface="Times New Roman" panose="02020603050405020304" pitchFamily="18" charset="0"/>
                <a:ea typeface="ＭＳ Ｐゴシック" panose="020B0600070205080204" pitchFamily="34" charset="-128"/>
              </a:rPr>
              <a:t>Modus</a:t>
            </a:r>
          </a:p>
          <a:p>
            <a:pPr marL="457200" lvl="1" indent="0" defTabSz="914400"/>
            <a:r>
              <a:rPr lang="nl-NL" altLang="en-US">
                <a:latin typeface="Times New Roman" panose="02020603050405020304" pitchFamily="18" charset="0"/>
                <a:ea typeface="ＭＳ Ｐゴシック" panose="020B0600070205080204" pitchFamily="34" charset="-128"/>
              </a:rPr>
              <a:t>= Meest voorkomende score in een reeks.</a:t>
            </a:r>
          </a:p>
          <a:p>
            <a:pPr marL="457200" lvl="1" indent="0" defTabSz="914400"/>
            <a:r>
              <a:rPr lang="nl-NL" altLang="en-US">
                <a:latin typeface="Times New Roman" panose="02020603050405020304" pitchFamily="18" charset="0"/>
                <a:ea typeface="ＭＳ Ｐゴシック" panose="020B0600070205080204" pitchFamily="34" charset="-128"/>
              </a:rPr>
              <a:t>Kan bij alle soorten variabelen.</a:t>
            </a:r>
            <a:endParaRPr lang="en-US" altLang="en-US">
              <a:latin typeface="Times New Roman" panose="02020603050405020304" pitchFamily="18" charset="0"/>
              <a:ea typeface="ＭＳ Ｐゴシック" panose="020B0600070205080204" pitchFamily="34" charset="-128"/>
            </a:endParaRPr>
          </a:p>
          <a:p>
            <a:pPr defTabSz="914400"/>
            <a:endParaRPr lang="nl-NL" altLang="en-US">
              <a:latin typeface="Times New Roman" panose="02020603050405020304" pitchFamily="18" charset="0"/>
              <a:ea typeface="ＭＳ Ｐゴシック" panose="020B0600070205080204" pitchFamily="34" charset="-128"/>
            </a:endParaRPr>
          </a:p>
          <a:p>
            <a:pPr defTabSz="914400"/>
            <a:endParaRPr lang="nl-NL" altLang="en-US">
              <a:latin typeface="Times New Roman" panose="02020603050405020304" pitchFamily="18" charset="0"/>
              <a:ea typeface="ＭＳ Ｐゴシック" panose="020B0600070205080204" pitchFamily="34" charset="-128"/>
            </a:endParaRPr>
          </a:p>
          <a:p>
            <a:pPr defTabSz="914400"/>
            <a:r>
              <a:rPr lang="nl-NL" altLang="en-US">
                <a:latin typeface="Times New Roman" panose="02020603050405020304" pitchFamily="18" charset="0"/>
                <a:ea typeface="ＭＳ Ｐゴシック" panose="020B0600070205080204" pitchFamily="34" charset="-128"/>
              </a:rPr>
              <a:t>Voor voorbeeld mediaan op irdinaal niveau  boek verhoeven p. 224. </a:t>
            </a:r>
          </a:p>
        </p:txBody>
      </p:sp>
    </p:spTree>
    <p:extLst>
      <p:ext uri="{BB962C8B-B14F-4D97-AF65-F5344CB8AC3E}">
        <p14:creationId xmlns:p14="http://schemas.microsoft.com/office/powerpoint/2010/main" val="1660195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7EFCA67-269E-4874-A527-B243B114A516}" type="slidenum">
              <a:rPr lang="en-US" altLang="en-US">
                <a:ea typeface="Osaka"/>
                <a:cs typeface="Osaka"/>
              </a:rPr>
              <a:pPr>
                <a:spcBef>
                  <a:spcPct val="0"/>
                </a:spcBef>
              </a:pPr>
              <a:t>27</a:t>
            </a:fld>
            <a:endParaRPr lang="en-US" altLang="en-US">
              <a:ea typeface="Osaka"/>
              <a:cs typeface="Osaka"/>
            </a:endParaRPr>
          </a:p>
        </p:txBody>
      </p:sp>
      <p:sp>
        <p:nvSpPr>
          <p:cNvPr id="12291" name="Rectangle 2"/>
          <p:cNvSpPr>
            <a:spLocks noGrp="1" noRot="1" noChangeAspect="1" noChangeArrowheads="1" noTextEdit="1"/>
          </p:cNvSpPr>
          <p:nvPr>
            <p:ph type="sldImg"/>
          </p:nvPr>
        </p:nvSpPr>
        <p:spPr>
          <a:xfrm>
            <a:off x="90488" y="744538"/>
            <a:ext cx="6616700" cy="3722687"/>
          </a:xfrm>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nl-NL" altLang="en-US">
                <a:latin typeface="Arial" panose="020B0604020202020204" pitchFamily="34" charset="0"/>
                <a:ea typeface="ＭＳ Ｐゴシック" panose="020B0600070205080204" pitchFamily="34" charset="-128"/>
              </a:rPr>
              <a:t>Leg dit allemaal langzaam uit, want ze vinden het moeilijk! Sommigen hebben dit wel op HAVO gehad, MBO-ers vaak niet. Ze schrikken ook vaak van formules.</a:t>
            </a:r>
          </a:p>
          <a:p>
            <a:pPr eaLnBrk="1" hangingPunct="1"/>
            <a:r>
              <a:rPr lang="nl-NL" altLang="en-US">
                <a:latin typeface="Arial" panose="020B0604020202020204" pitchFamily="34" charset="0"/>
                <a:ea typeface="ＭＳ Ｐゴシック" panose="020B0600070205080204" pitchFamily="34" charset="-128"/>
              </a:rPr>
              <a:t>Vertel hen dat op de modulepagina een formuleblad zal staan. Deze krijgen ze ook op tentamen.</a:t>
            </a:r>
          </a:p>
        </p:txBody>
      </p:sp>
    </p:spTree>
    <p:extLst>
      <p:ext uri="{BB962C8B-B14F-4D97-AF65-F5344CB8AC3E}">
        <p14:creationId xmlns:p14="http://schemas.microsoft.com/office/powerpoint/2010/main" val="304666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B77EA4E-F24C-45B1-905E-EBBE2D327C10}" type="slidenum">
              <a:rPr lang="en-US" altLang="en-US">
                <a:ea typeface="Osaka"/>
                <a:cs typeface="Osaka"/>
              </a:rPr>
              <a:pPr>
                <a:spcBef>
                  <a:spcPct val="0"/>
                </a:spcBef>
              </a:pPr>
              <a:t>28</a:t>
            </a:fld>
            <a:endParaRPr lang="en-US" altLang="en-US">
              <a:ea typeface="Osaka"/>
              <a:cs typeface="Osaka"/>
            </a:endParaRPr>
          </a:p>
        </p:txBody>
      </p:sp>
      <p:sp>
        <p:nvSpPr>
          <p:cNvPr id="14339" name="Rectangle 2"/>
          <p:cNvSpPr>
            <a:spLocks noGrp="1" noRot="1" noChangeAspect="1" noChangeArrowheads="1" noTextEdit="1"/>
          </p:cNvSpPr>
          <p:nvPr>
            <p:ph type="sldImg"/>
          </p:nvPr>
        </p:nvSpPr>
        <p:spPr>
          <a:xfrm>
            <a:off x="90488" y="744538"/>
            <a:ext cx="6616700" cy="3722687"/>
          </a:xfrm>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NL"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886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9B3A3897-7CE2-44D5-9C3A-2F2EB11816E3}" type="slidenum">
              <a:rPr lang="en-GB" altLang="en-US" sz="1300">
                <a:ea typeface="Arial Unicode MS" panose="020B0604020202020204" pitchFamily="34" charset="-128"/>
              </a:rPr>
              <a:pPr>
                <a:spcBef>
                  <a:spcPct val="0"/>
                </a:spcBef>
                <a:buSzPct val="45000"/>
                <a:buFont typeface="StarSymbol" charset="0"/>
                <a:buNone/>
              </a:pPr>
              <a:t>29</a:t>
            </a:fld>
            <a:endParaRPr lang="en-GB" altLang="en-US" sz="1300">
              <a:ea typeface="Arial Unicode MS" panose="020B0604020202020204" pitchFamily="34" charset="-128"/>
            </a:endParaRPr>
          </a:p>
        </p:txBody>
      </p:sp>
      <p:sp>
        <p:nvSpPr>
          <p:cNvPr id="22531" name="Rectangle 2"/>
          <p:cNvSpPr>
            <a:spLocks noGrp="1" noRot="1" noChangeAspect="1" noChangeArrowheads="1" noTextEdit="1"/>
          </p:cNvSpPr>
          <p:nvPr>
            <p:ph type="sldImg"/>
          </p:nvPr>
        </p:nvSpPr>
        <p:spPr>
          <a:xfrm>
            <a:off x="100013" y="739775"/>
            <a:ext cx="6569075" cy="3695700"/>
          </a:xfrm>
          <a:ln/>
        </p:spPr>
      </p:sp>
      <p:sp>
        <p:nvSpPr>
          <p:cNvPr id="22532" name="Rectangle 3"/>
          <p:cNvSpPr>
            <a:spLocks noGrp="1" noChangeArrowheads="1"/>
          </p:cNvSpPr>
          <p:nvPr>
            <p:ph type="body" idx="1"/>
          </p:nvPr>
        </p:nvSpPr>
        <p:spPr>
          <a:xfrm>
            <a:off x="676275" y="4681538"/>
            <a:ext cx="5416550" cy="44338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nl-NL" altLang="en-US" dirty="0">
                <a:latin typeface="Times New Roman" panose="02020603050405020304" pitchFamily="18" charset="0"/>
                <a:ea typeface="ＭＳ Ｐゴシック" panose="020B0600070205080204" pitchFamily="34" charset="-128"/>
              </a:rPr>
              <a:t>Hier uitleggen dat je het gemiddelde kan uitrekenen van bijvoorbeeld de leeftijd van deze studenten in de zaal. Kom je op 19 jaar. (228/12=19) </a:t>
            </a:r>
          </a:p>
          <a:p>
            <a:pPr defTabSz="914400"/>
            <a:r>
              <a:rPr lang="nl-NL" altLang="en-US" dirty="0">
                <a:latin typeface="Times New Roman" panose="02020603050405020304" pitchFamily="18" charset="0"/>
                <a:ea typeface="ＭＳ Ｐゴシック" panose="020B0600070205080204" pitchFamily="34" charset="-128"/>
              </a:rPr>
              <a:t>als ik dan mijn nichtje van 5 (idem, aanpassen of hypothetisch) meeneem en weer het gemiddelde uit ga rekenen dan zal deze weer rond de 19 (17,53) komen.</a:t>
            </a:r>
          </a:p>
          <a:p>
            <a:pPr defTabSz="914400"/>
            <a:endParaRPr lang="nl-NL" altLang="en-US" dirty="0">
              <a:latin typeface="Times New Roman" panose="02020603050405020304" pitchFamily="18" charset="0"/>
              <a:ea typeface="ＭＳ Ｐゴシック" panose="020B0600070205080204" pitchFamily="34" charset="-128"/>
            </a:endParaRPr>
          </a:p>
          <a:p>
            <a:pPr defTabSz="914400"/>
            <a:r>
              <a:rPr lang="nl-NL" altLang="en-US" dirty="0">
                <a:latin typeface="Times New Roman" panose="02020603050405020304" pitchFamily="18" charset="0"/>
                <a:ea typeface="ＭＳ Ｐゴシック" panose="020B0600070205080204" pitchFamily="34" charset="-128"/>
              </a:rPr>
              <a:t>Gemiddelde bijna hetzelfde maar de spreiding van de scores is wel anders. De gevonden scores liggen verder uit elkaar.</a:t>
            </a:r>
          </a:p>
          <a:p>
            <a:pPr defTabSz="914400"/>
            <a:r>
              <a:rPr lang="nl-NL" altLang="en-US" dirty="0">
                <a:latin typeface="Times New Roman" panose="02020603050405020304" pitchFamily="18" charset="0"/>
                <a:ea typeface="ＭＳ Ｐゴシック" panose="020B0600070205080204" pitchFamily="34" charset="-128"/>
              </a:rPr>
              <a:t>(zie volgende slide </a:t>
            </a:r>
            <a:r>
              <a:rPr lang="nl-NL" altLang="en-US" dirty="0" err="1">
                <a:latin typeface="Times New Roman" panose="02020603050405020304" pitchFamily="18" charset="0"/>
                <a:ea typeface="ＭＳ Ｐゴシック" panose="020B0600070205080204" pitchFamily="34" charset="-128"/>
              </a:rPr>
              <a:t>visualisatievoor</a:t>
            </a:r>
            <a:r>
              <a:rPr lang="nl-NL" altLang="en-US" dirty="0">
                <a:latin typeface="Times New Roman" panose="02020603050405020304" pitchFamily="18" charset="0"/>
                <a:ea typeface="ＭＳ Ｐゴシック" panose="020B0600070205080204" pitchFamily="34" charset="-128"/>
              </a:rPr>
              <a:t> scores op IQ van twee verschillende scholen)</a:t>
            </a:r>
          </a:p>
        </p:txBody>
      </p:sp>
    </p:spTree>
    <p:extLst>
      <p:ext uri="{BB962C8B-B14F-4D97-AF65-F5344CB8AC3E}">
        <p14:creationId xmlns:p14="http://schemas.microsoft.com/office/powerpoint/2010/main" val="135543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5843A31A-CBFB-4D4F-AFCB-FE80089B889E}" type="slidenum">
              <a:rPr lang="en-GB" altLang="en-US" sz="1300">
                <a:ea typeface="Arial Unicode MS" panose="020B0604020202020204" pitchFamily="34" charset="-128"/>
              </a:rPr>
              <a:pPr>
                <a:spcBef>
                  <a:spcPct val="0"/>
                </a:spcBef>
                <a:buSzPct val="45000"/>
                <a:buFont typeface="StarSymbol" charset="0"/>
                <a:buNone/>
              </a:pPr>
              <a:t>30</a:t>
            </a:fld>
            <a:endParaRPr lang="en-GB" altLang="en-US" sz="1300">
              <a:ea typeface="Arial Unicode MS" panose="020B0604020202020204" pitchFamily="34" charset="-128"/>
            </a:endParaRPr>
          </a:p>
        </p:txBody>
      </p:sp>
      <p:sp>
        <p:nvSpPr>
          <p:cNvPr id="24579" name="Text Box 1"/>
          <p:cNvSpPr txBox="1">
            <a:spLocks noChangeArrowheads="1"/>
          </p:cNvSpPr>
          <p:nvPr/>
        </p:nvSpPr>
        <p:spPr bwMode="auto">
          <a:xfrm>
            <a:off x="1163638" y="739775"/>
            <a:ext cx="4441825" cy="36957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lnSpc>
                <a:spcPct val="81000"/>
              </a:lnSpc>
              <a:spcBef>
                <a:spcPct val="0"/>
              </a:spcBef>
              <a:buFont typeface="Arial" panose="020B0604020202020204" pitchFamily="34" charset="0"/>
              <a:buNone/>
            </a:pPr>
            <a:endParaRPr lang="nl-NL" altLang="en-US" sz="1800">
              <a:solidFill>
                <a:schemeClr val="bg1"/>
              </a:solidFill>
              <a:latin typeface="Arial" panose="020B0604020202020204" pitchFamily="34" charset="0"/>
              <a:ea typeface="Arial Unicode MS" panose="020B0604020202020204" pitchFamily="34" charset="-128"/>
            </a:endParaRPr>
          </a:p>
        </p:txBody>
      </p:sp>
      <p:sp>
        <p:nvSpPr>
          <p:cNvPr id="24580" name="Text Box 2"/>
          <p:cNvSpPr>
            <a:spLocks noGrp="1" noChangeArrowheads="1"/>
          </p:cNvSpPr>
          <p:nvPr>
            <p:ph type="body"/>
          </p:nvPr>
        </p:nvSpPr>
        <p:spPr>
          <a:xfrm>
            <a:off x="676275" y="4681538"/>
            <a:ext cx="5413375" cy="44338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891" tIns="45446" rIns="90891" bIns="45446" anchor="ctr"/>
          <a:lstStyle/>
          <a:p>
            <a:r>
              <a:rPr lang="nl-NL" altLang="en-US" b="1">
                <a:latin typeface="Times New Roman" panose="02020603050405020304" pitchFamily="18" charset="0"/>
                <a:ea typeface="ＭＳ Ｐゴシック" panose="020B0600070205080204" pitchFamily="34" charset="-128"/>
              </a:rPr>
              <a:t>Variatiebreedte</a:t>
            </a:r>
            <a:r>
              <a:rPr lang="nl-NL" altLang="en-US">
                <a:latin typeface="Times New Roman" panose="02020603050405020304" pitchFamily="18" charset="0"/>
                <a:ea typeface="ＭＳ Ｐゴシック" panose="020B0600070205080204" pitchFamily="34" charset="-128"/>
              </a:rPr>
              <a:t> (‘range’)</a:t>
            </a:r>
          </a:p>
          <a:p>
            <a:pPr lvl="1"/>
            <a:r>
              <a:rPr lang="nl-NL" altLang="en-US">
                <a:latin typeface="Times New Roman" panose="02020603050405020304" pitchFamily="18" charset="0"/>
                <a:ea typeface="ＭＳ Ｐゴシック" panose="020B0600070205080204" pitchFamily="34" charset="-128"/>
              </a:rPr>
              <a:t>Het verschil tussen de hoogste en laagste waarneming.</a:t>
            </a:r>
          </a:p>
          <a:p>
            <a:pPr lvl="1"/>
            <a:r>
              <a:rPr lang="nl-NL" altLang="en-US">
                <a:latin typeface="Times New Roman" panose="02020603050405020304" pitchFamily="18" charset="0"/>
                <a:ea typeface="ＭＳ Ｐゴシック" panose="020B0600070205080204" pitchFamily="34" charset="-128"/>
              </a:rPr>
              <a:t>Bij ordinaal, interval of ratio variabelen.</a:t>
            </a:r>
          </a:p>
          <a:p>
            <a:pPr lvl="1"/>
            <a:endParaRPr lang="nl-NL" altLang="en-US">
              <a:latin typeface="Times New Roman" panose="02020603050405020304" pitchFamily="18" charset="0"/>
              <a:ea typeface="ＭＳ Ｐゴシック" panose="020B0600070205080204" pitchFamily="34" charset="-128"/>
            </a:endParaRPr>
          </a:p>
          <a:p>
            <a:pPr lvl="1"/>
            <a:r>
              <a:rPr lang="nl-NL" altLang="en-US">
                <a:latin typeface="Times New Roman" panose="02020603050405020304" pitchFamily="18" charset="0"/>
                <a:ea typeface="ＭＳ Ｐゴシック" panose="020B0600070205080204" pitchFamily="34" charset="-128"/>
              </a:rPr>
              <a:t>In het voorbeeld van de leeftijden in de collegezaal (25-16 = 9) (40-16= 24) (40-10=30)</a:t>
            </a:r>
          </a:p>
          <a:p>
            <a:pPr lvl="1"/>
            <a:endParaRPr lang="nl-NL" altLang="en-US">
              <a:latin typeface="Times New Roman" panose="02020603050405020304" pitchFamily="18" charset="0"/>
              <a:ea typeface="ＭＳ Ｐゴシック" panose="020B0600070205080204" pitchFamily="34" charset="-128"/>
            </a:endParaRPr>
          </a:p>
          <a:p>
            <a:r>
              <a:rPr lang="nl-NL" altLang="en-US" b="1">
                <a:latin typeface="Times New Roman" panose="02020603050405020304" pitchFamily="18" charset="0"/>
                <a:ea typeface="ＭＳ Ｐゴシック" panose="020B0600070205080204" pitchFamily="34" charset="-128"/>
              </a:rPr>
              <a:t>Variantie</a:t>
            </a:r>
            <a:r>
              <a:rPr lang="nl-NL" altLang="en-US">
                <a:latin typeface="Times New Roman" panose="02020603050405020304" pitchFamily="18" charset="0"/>
                <a:ea typeface="ＭＳ Ｐゴシック" panose="020B0600070205080204" pitchFamily="34" charset="-128"/>
              </a:rPr>
              <a:t> (s</a:t>
            </a:r>
            <a:r>
              <a:rPr lang="nl-NL" altLang="en-US" baseline="30000">
                <a:latin typeface="Times New Roman" panose="02020603050405020304" pitchFamily="18" charset="0"/>
                <a:ea typeface="ＭＳ Ｐゴシック" panose="020B0600070205080204" pitchFamily="34" charset="-128"/>
              </a:rPr>
              <a:t>2</a:t>
            </a:r>
            <a:r>
              <a:rPr lang="nl-NL" altLang="en-US">
                <a:latin typeface="Times New Roman" panose="02020603050405020304" pitchFamily="18" charset="0"/>
                <a:ea typeface="ＭＳ Ｐゴシック" panose="020B0600070205080204" pitchFamily="34" charset="-128"/>
              </a:rPr>
              <a:t>) en </a:t>
            </a:r>
            <a:r>
              <a:rPr lang="nl-NL" altLang="en-US" b="1">
                <a:latin typeface="Times New Roman" panose="02020603050405020304" pitchFamily="18" charset="0"/>
                <a:ea typeface="ＭＳ Ｐゴシック" panose="020B0600070205080204" pitchFamily="34" charset="-128"/>
              </a:rPr>
              <a:t>standaarddeviatie</a:t>
            </a:r>
            <a:r>
              <a:rPr lang="nl-NL" altLang="en-US">
                <a:latin typeface="Times New Roman" panose="02020603050405020304" pitchFamily="18" charset="0"/>
                <a:ea typeface="ＭＳ Ｐゴシック" panose="020B0600070205080204" pitchFamily="34" charset="-128"/>
              </a:rPr>
              <a:t> (S)</a:t>
            </a:r>
          </a:p>
          <a:p>
            <a:pPr lvl="1"/>
            <a:r>
              <a:rPr lang="nl-NL" altLang="en-US">
                <a:latin typeface="Times New Roman" panose="02020603050405020304" pitchFamily="18" charset="0"/>
                <a:ea typeface="ＭＳ Ｐゴシック" panose="020B0600070205080204" pitchFamily="34" charset="-128"/>
              </a:rPr>
              <a:t>Geeft weer in hoeverre de scores rond het gemiddelde zijn gegroepeerd.</a:t>
            </a:r>
          </a:p>
          <a:p>
            <a:pPr lvl="1"/>
            <a:r>
              <a:rPr lang="nl-NL" altLang="en-US">
                <a:latin typeface="Times New Roman" panose="02020603050405020304" pitchFamily="18" charset="0"/>
                <a:ea typeface="ＭＳ Ｐゴシック" panose="020B0600070205080204" pitchFamily="34" charset="-128"/>
              </a:rPr>
              <a:t>Bij interval of ratio variabelen, want je hebt een gemiddelde nodig.</a:t>
            </a:r>
          </a:p>
          <a:p>
            <a:endParaRPr lang="nl-NL" altLang="en-US">
              <a:latin typeface="Times New Roman" panose="02020603050405020304" pitchFamily="18" charset="0"/>
              <a:ea typeface="ＭＳ Ｐゴシック" panose="020B0600070205080204" pitchFamily="34" charset="-128"/>
            </a:endParaRPr>
          </a:p>
          <a:p>
            <a:r>
              <a:rPr lang="nl-NL" altLang="en-US">
                <a:latin typeface="Times New Roman" panose="02020603050405020304" pitchFamily="18" charset="0"/>
                <a:ea typeface="ＭＳ Ｐゴシック" panose="020B0600070205080204" pitchFamily="34" charset="-128"/>
              </a:rPr>
              <a:t>Geef aan waarom je gebruikt maakt van spreidingsmaten (zie voorbeeld op pagina 227 – ziekteverzuim). Centrummaten geven vaak geen gedetailleerd genoeg beeld.</a:t>
            </a:r>
          </a:p>
          <a:p>
            <a:r>
              <a:rPr lang="nl-NL" altLang="en-US">
                <a:latin typeface="Times New Roman" panose="02020603050405020304" pitchFamily="18" charset="0"/>
                <a:ea typeface="ＭＳ Ｐゴシック" panose="020B0600070205080204" pitchFamily="34" charset="-128"/>
              </a:rPr>
              <a:t>Variatiebreedte (p.228)</a:t>
            </a:r>
            <a:br>
              <a:rPr lang="nl-NL" altLang="en-US">
                <a:latin typeface="Times New Roman" panose="02020603050405020304" pitchFamily="18" charset="0"/>
                <a:ea typeface="ＭＳ Ｐゴシック" panose="020B0600070205080204" pitchFamily="34" charset="-128"/>
              </a:rPr>
            </a:br>
            <a:r>
              <a:rPr lang="nl-NL" altLang="en-US">
                <a:latin typeface="Times New Roman" panose="02020603050405020304" pitchFamily="18" charset="0"/>
                <a:ea typeface="ＭＳ Ｐゴシック" panose="020B0600070205080204" pitchFamily="34" charset="-128"/>
              </a:rPr>
              <a:t>Standaarddeviatie wordt ook standaardafwijking genoemd.</a:t>
            </a:r>
          </a:p>
          <a:p>
            <a:r>
              <a:rPr lang="nl-NL" altLang="en-US">
                <a:latin typeface="Times New Roman" panose="02020603050405020304" pitchFamily="18" charset="0"/>
                <a:ea typeface="ＭＳ Ｐゴシック" panose="020B0600070205080204" pitchFamily="34" charset="-128"/>
              </a:rPr>
              <a:t>De studenten hoeven het niet zelf uit te kunnen rekenen maar moeten wel weten wat ermee bedoeld wordt. Zie volgende slide voor voorbeeld en uitleg. (range wel uitrekenen v.w.b. interval en ratio niveau)</a:t>
            </a:r>
          </a:p>
          <a:p>
            <a:endParaRPr lang="nl-N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17181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A78F3D-7EB6-46E6-BD67-7F7A66670F70}" type="slidenum">
              <a:rPr lang="en-US" altLang="en-US">
                <a:ea typeface="Osaka"/>
                <a:cs typeface="Osaka"/>
              </a:rPr>
              <a:pPr>
                <a:spcBef>
                  <a:spcPct val="0"/>
                </a:spcBef>
              </a:pPr>
              <a:t>31</a:t>
            </a:fld>
            <a:endParaRPr lang="en-US" altLang="en-US">
              <a:ea typeface="Osaka"/>
              <a:cs typeface="Osaka"/>
            </a:endParaRPr>
          </a:p>
        </p:txBody>
      </p:sp>
      <p:sp>
        <p:nvSpPr>
          <p:cNvPr id="16387" name="Rectangle 2"/>
          <p:cNvSpPr>
            <a:spLocks noGrp="1" noRot="1" noChangeAspect="1" noChangeArrowheads="1" noTextEdit="1"/>
          </p:cNvSpPr>
          <p:nvPr>
            <p:ph type="sldImg"/>
          </p:nvPr>
        </p:nvSpPr>
        <p:spPr>
          <a:xfrm>
            <a:off x="90488" y="744538"/>
            <a:ext cx="6616700" cy="3722687"/>
          </a:xfrm>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nl-NL" altLang="en-US">
                <a:latin typeface="Arial" panose="020B0604020202020204" pitchFamily="34" charset="0"/>
                <a:ea typeface="ＭＳ Ｐゴシック" panose="020B0600070205080204" pitchFamily="34" charset="-128"/>
              </a:rPr>
              <a:t>Goed uitleggen formule. Sommigen zijn vergeten waar alle tekens voor staan.</a:t>
            </a:r>
          </a:p>
        </p:txBody>
      </p:sp>
    </p:spTree>
    <p:extLst>
      <p:ext uri="{BB962C8B-B14F-4D97-AF65-F5344CB8AC3E}">
        <p14:creationId xmlns:p14="http://schemas.microsoft.com/office/powerpoint/2010/main" val="2586296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03B88E-6289-4F16-B783-80BB59D56218}" type="slidenum">
              <a:rPr lang="en-US" altLang="en-US">
                <a:ea typeface="Osaka"/>
                <a:cs typeface="Osaka"/>
              </a:rPr>
              <a:pPr>
                <a:spcBef>
                  <a:spcPct val="0"/>
                </a:spcBef>
              </a:pPr>
              <a:t>32</a:t>
            </a:fld>
            <a:endParaRPr lang="en-US" altLang="en-US">
              <a:ea typeface="Osaka"/>
              <a:cs typeface="Osaka"/>
            </a:endParaRPr>
          </a:p>
        </p:txBody>
      </p:sp>
      <p:sp>
        <p:nvSpPr>
          <p:cNvPr id="18435" name="Rectangle 2"/>
          <p:cNvSpPr>
            <a:spLocks noGrp="1" noRot="1" noChangeAspect="1" noChangeArrowheads="1" noTextEdit="1"/>
          </p:cNvSpPr>
          <p:nvPr>
            <p:ph type="sldImg"/>
          </p:nvPr>
        </p:nvSpPr>
        <p:spPr>
          <a:xfrm>
            <a:off x="90488" y="744538"/>
            <a:ext cx="6616700" cy="3722687"/>
          </a:xfrm>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NL"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9559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A6B965-0F0F-43F0-9914-E050F917EAB7}" type="slidenum">
              <a:rPr lang="en-US" altLang="en-US">
                <a:ea typeface="Osaka"/>
                <a:cs typeface="Osaka"/>
              </a:rPr>
              <a:pPr>
                <a:spcBef>
                  <a:spcPct val="0"/>
                </a:spcBef>
              </a:pPr>
              <a:t>33</a:t>
            </a:fld>
            <a:endParaRPr lang="en-US" altLang="en-US">
              <a:ea typeface="Osaka"/>
              <a:cs typeface="Osaka"/>
            </a:endParaRPr>
          </a:p>
        </p:txBody>
      </p:sp>
      <p:sp>
        <p:nvSpPr>
          <p:cNvPr id="26627" name="Rectangle 2"/>
          <p:cNvSpPr>
            <a:spLocks noGrp="1" noRot="1" noChangeAspect="1" noChangeArrowheads="1" noTextEdit="1"/>
          </p:cNvSpPr>
          <p:nvPr>
            <p:ph type="sldImg"/>
          </p:nvPr>
        </p:nvSpPr>
        <p:spPr>
          <a:xfrm>
            <a:off x="90488" y="744538"/>
            <a:ext cx="6616700" cy="3722687"/>
          </a:xfrm>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nl-NL" altLang="en-US">
                <a:latin typeface="Arial" panose="020B0604020202020204" pitchFamily="34" charset="0"/>
                <a:ea typeface="ＭＳ Ｐゴシック" panose="020B0600070205080204" pitchFamily="34" charset="-128"/>
              </a:rPr>
              <a:t>Goed uitleggen formule. Sommigen zijn vergeten waar alle tekens voor staan.</a:t>
            </a:r>
          </a:p>
        </p:txBody>
      </p:sp>
    </p:spTree>
    <p:extLst>
      <p:ext uri="{BB962C8B-B14F-4D97-AF65-F5344CB8AC3E}">
        <p14:creationId xmlns:p14="http://schemas.microsoft.com/office/powerpoint/2010/main" val="3640185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168A22FB-3261-4FED-A42F-D750D1E7C7F6}" type="slidenum">
              <a:rPr lang="en-GB" altLang="en-US" sz="1300">
                <a:ea typeface="Arial Unicode MS" panose="020B0604020202020204" pitchFamily="34" charset="-128"/>
              </a:rPr>
              <a:pPr>
                <a:spcBef>
                  <a:spcPct val="0"/>
                </a:spcBef>
                <a:buSzPct val="45000"/>
                <a:buFont typeface="StarSymbol" charset="0"/>
                <a:buNone/>
              </a:pPr>
              <a:t>34</a:t>
            </a:fld>
            <a:endParaRPr lang="en-GB" altLang="en-US" sz="1300">
              <a:ea typeface="Arial Unicode MS" panose="020B0604020202020204" pitchFamily="34" charset="-128"/>
            </a:endParaRPr>
          </a:p>
        </p:txBody>
      </p:sp>
      <p:sp>
        <p:nvSpPr>
          <p:cNvPr id="30723" name="Text Box 1"/>
          <p:cNvSpPr txBox="1">
            <a:spLocks noChangeArrowheads="1"/>
          </p:cNvSpPr>
          <p:nvPr/>
        </p:nvSpPr>
        <p:spPr bwMode="auto">
          <a:xfrm>
            <a:off x="1163638" y="739775"/>
            <a:ext cx="4441825" cy="36957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lnSpc>
                <a:spcPct val="81000"/>
              </a:lnSpc>
              <a:spcBef>
                <a:spcPct val="0"/>
              </a:spcBef>
              <a:buFont typeface="Arial" panose="020B0604020202020204" pitchFamily="34" charset="0"/>
              <a:buNone/>
            </a:pPr>
            <a:endParaRPr lang="nl-NL" altLang="en-US" sz="1800">
              <a:solidFill>
                <a:schemeClr val="bg1"/>
              </a:solidFill>
              <a:latin typeface="Arial" panose="020B0604020202020204" pitchFamily="34" charset="0"/>
              <a:ea typeface="Arial Unicode MS" panose="020B0604020202020204" pitchFamily="34" charset="-128"/>
            </a:endParaRPr>
          </a:p>
        </p:txBody>
      </p:sp>
      <p:sp>
        <p:nvSpPr>
          <p:cNvPr id="30724" name="Text Box 2"/>
          <p:cNvSpPr>
            <a:spLocks noGrp="1" noChangeArrowheads="1"/>
          </p:cNvSpPr>
          <p:nvPr>
            <p:ph type="body"/>
          </p:nvPr>
        </p:nvSpPr>
        <p:spPr>
          <a:xfrm>
            <a:off x="676275" y="4681538"/>
            <a:ext cx="5416550" cy="2778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en-US">
                <a:latin typeface="Arial" panose="020B0604020202020204" pitchFamily="34" charset="0"/>
                <a:ea typeface="Arial Unicode MS" panose="020B0604020202020204" pitchFamily="34" charset="-128"/>
                <a:cs typeface="Arial Unicode MS" panose="020B0604020202020204" pitchFamily="34" charset="-128"/>
              </a:rPr>
              <a:t>De </a:t>
            </a:r>
            <a:r>
              <a:rPr lang="nl-NL" altLang="en-US" i="1">
                <a:latin typeface="Arial" panose="020B0604020202020204" pitchFamily="34" charset="0"/>
                <a:ea typeface="Arial Unicode MS" panose="020B0604020202020204" pitchFamily="34" charset="-128"/>
                <a:cs typeface="Arial Unicode MS" panose="020B0604020202020204" pitchFamily="34" charset="-128"/>
              </a:rPr>
              <a:t>standaardafwijking</a:t>
            </a:r>
            <a:r>
              <a:rPr lang="nl-NL" altLang="en-US">
                <a:latin typeface="Arial" panose="020B0604020202020204" pitchFamily="34" charset="0"/>
                <a:ea typeface="Arial Unicode MS" panose="020B0604020202020204" pitchFamily="34" charset="-128"/>
                <a:cs typeface="Arial Unicode MS" panose="020B0604020202020204" pitchFamily="34" charset="-128"/>
              </a:rPr>
              <a:t>, S, van een serie uitkomsten is de wortel uit het gemiddelde van de gekwadrateerde deviaties</a:t>
            </a:r>
            <a:r>
              <a:rPr lang="nl-NL" altLang="en-US">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 </a:t>
            </a:r>
            <a:r>
              <a:rPr lang="nl-NL" altLang="en-US">
                <a:latin typeface="Arial" panose="020B0604020202020204" pitchFamily="34" charset="0"/>
                <a:ea typeface="Arial Unicode MS" panose="020B0604020202020204" pitchFamily="34" charset="-128"/>
                <a:cs typeface="Arial Unicode MS" panose="020B0604020202020204" pitchFamily="34" charset="-128"/>
              </a:rPr>
              <a:t>van die uitkomsten:</a:t>
            </a:r>
          </a:p>
          <a:p>
            <a:pPr algn="ct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altLang="en-US">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en-US">
                <a:latin typeface="Arial" panose="020B0604020202020204" pitchFamily="34" charset="0"/>
                <a:ea typeface="Arial Unicode MS" panose="020B0604020202020204" pitchFamily="34" charset="-128"/>
                <a:cs typeface="Arial Unicode MS" panose="020B0604020202020204" pitchFamily="34" charset="-128"/>
              </a:rPr>
              <a:t>De standaardafwijking is de wortel uit de variantie, S</a:t>
            </a:r>
            <a:r>
              <a:rPr lang="nl-NL" altLang="en-US" sz="800" baseline="30000">
                <a:latin typeface="Arial" panose="020B0604020202020204" pitchFamily="34" charset="0"/>
                <a:ea typeface="Arial Unicode MS" panose="020B0604020202020204" pitchFamily="34" charset="-128"/>
                <a:cs typeface="Arial Unicode MS" panose="020B0604020202020204" pitchFamily="34" charset="-128"/>
              </a:rPr>
              <a:t>2</a:t>
            </a:r>
            <a:r>
              <a:rPr lang="nl-NL" altLang="en-US">
                <a:latin typeface="Arial" panose="020B0604020202020204" pitchFamily="34" charset="0"/>
                <a:ea typeface="Arial Unicode MS" panose="020B0604020202020204" pitchFamily="34" charset="-128"/>
                <a:cs typeface="Arial Unicode MS" panose="020B0604020202020204" pitchFamily="34" charset="-128"/>
              </a:rPr>
              <a:t>.</a:t>
            </a:r>
          </a:p>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en-US">
                <a:latin typeface="Arial" panose="020B0604020202020204" pitchFamily="34" charset="0"/>
                <a:ea typeface="Arial Unicode MS" panose="020B0604020202020204" pitchFamily="34" charset="-128"/>
                <a:cs typeface="Arial Unicode MS" panose="020B0604020202020204" pitchFamily="34" charset="-128"/>
              </a:rPr>
              <a:t>De standaardafwijking is de belangrijkste en meest gebruikte </a:t>
            </a:r>
            <a:r>
              <a:rPr lang="nl-NL" altLang="en-US" i="1">
                <a:latin typeface="Arial" panose="020B0604020202020204" pitchFamily="34" charset="0"/>
                <a:ea typeface="Arial Unicode MS" panose="020B0604020202020204" pitchFamily="34" charset="-128"/>
                <a:cs typeface="Arial Unicode MS" panose="020B0604020202020204" pitchFamily="34" charset="-128"/>
              </a:rPr>
              <a:t>spreidingsmaat</a:t>
            </a:r>
            <a:r>
              <a:rPr lang="nl-NL" altLang="en-US">
                <a:latin typeface="Arial" panose="020B0604020202020204" pitchFamily="34" charset="0"/>
                <a:ea typeface="Arial Unicode MS" panose="020B0604020202020204" pitchFamily="34" charset="-128"/>
                <a:cs typeface="Arial Unicode MS" panose="020B0604020202020204" pitchFamily="34" charset="-128"/>
              </a:rPr>
              <a:t>. Hoe groter de spreiding is, des te groter zijn de deviaties en des te groter is dus de standaardafwijking. </a:t>
            </a:r>
          </a:p>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en-US" i="1">
                <a:latin typeface="Arial" panose="020B0604020202020204" pitchFamily="34" charset="0"/>
                <a:ea typeface="Arial Unicode MS" panose="020B0604020202020204" pitchFamily="34" charset="-128"/>
                <a:cs typeface="Arial Unicode MS" panose="020B0604020202020204" pitchFamily="34" charset="-128"/>
              </a:rPr>
              <a:t>Voorbeeld</a:t>
            </a:r>
            <a:r>
              <a:rPr lang="nl-NL" altLang="en-US">
                <a:latin typeface="Arial" panose="020B0604020202020204" pitchFamily="34" charset="0"/>
                <a:ea typeface="Arial Unicode MS" panose="020B0604020202020204" pitchFamily="34" charset="-128"/>
                <a:cs typeface="Arial Unicode MS" panose="020B0604020202020204" pitchFamily="34" charset="-128"/>
              </a:rPr>
              <a:t>. In de grafiek wordt de verdeling van de IQ's van leerlingen van 2 basisscholen A en B met elkaar vergeleken.</a:t>
            </a:r>
          </a:p>
          <a:p>
            <a:pPr algn="ct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altLang="en-US">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altLang="en-US">
                <a:latin typeface="Arial" panose="020B0604020202020204" pitchFamily="34" charset="0"/>
                <a:ea typeface="Arial Unicode MS" panose="020B0604020202020204" pitchFamily="34" charset="-128"/>
                <a:cs typeface="Arial Unicode MS" panose="020B0604020202020204" pitchFamily="34" charset="-128"/>
              </a:rPr>
              <a:t>Op beide basisscholen is het gemiddelde IQ 100. Op basisschool A liggen de IQ-scores dicht rond dit gemiddelde. </a:t>
            </a:r>
          </a:p>
          <a:p>
            <a:pPr eaLnBrk="1" hangingPunct="1">
              <a:lnSpc>
                <a:spcPct val="93000"/>
              </a:lnSpc>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9555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3</a:t>
            </a:fld>
            <a:endParaRPr lang="nl-NL"/>
          </a:p>
        </p:txBody>
      </p:sp>
    </p:spTree>
    <p:extLst>
      <p:ext uri="{BB962C8B-B14F-4D97-AF65-F5344CB8AC3E}">
        <p14:creationId xmlns:p14="http://schemas.microsoft.com/office/powerpoint/2010/main" val="210430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tLang="en-US">
                <a:latin typeface="Times New Roman" panose="02020603050405020304" pitchFamily="18" charset="0"/>
                <a:ea typeface="ＭＳ Ｐゴシック" panose="020B0600070205080204" pitchFamily="34" charset="-128"/>
              </a:rPr>
              <a:t>Wat zegt dat dan?</a:t>
            </a:r>
          </a:p>
          <a:p>
            <a:r>
              <a:rPr lang="nl-NL" altLang="en-US">
                <a:latin typeface="Times New Roman" panose="02020603050405020304" pitchFamily="18" charset="0"/>
                <a:ea typeface="ＭＳ Ｐゴシック" panose="020B0600070205080204" pitchFamily="34" charset="-128"/>
              </a:rPr>
              <a:t>68% van de personen is 19 + (1*1,61) en 19 –(1*1,61) (dus tussen de 20,61 en 17,39)</a:t>
            </a:r>
          </a:p>
          <a:p>
            <a:r>
              <a:rPr lang="nl-NL" altLang="en-US">
                <a:latin typeface="Times New Roman" panose="02020603050405020304" pitchFamily="18" charset="0"/>
                <a:ea typeface="ＭＳ Ｐゴシック" panose="020B0600070205080204" pitchFamily="34" charset="-128"/>
              </a:rPr>
              <a:t>95 % van de personen is 19 + (2*1,61) en 19 –(2*1,61) (dus tussen de 22,22 en 15,78)</a:t>
            </a:r>
          </a:p>
          <a:p>
            <a:r>
              <a:rPr lang="nl-NL" altLang="en-US">
                <a:latin typeface="Times New Roman" panose="02020603050405020304" pitchFamily="18" charset="0"/>
                <a:ea typeface="ＭＳ Ｐゴシック" panose="020B0600070205080204" pitchFamily="34" charset="-128"/>
              </a:rPr>
              <a:t>99 % van de personen is 19 + (3*1,61) en 19 –(3*1,61) (dus tussen de 14,17 en 23,93)</a:t>
            </a:r>
          </a:p>
          <a:p>
            <a:endParaRPr lang="nl-NL" altLang="en-US">
              <a:latin typeface="Times New Roman"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46088">
              <a:spcBef>
                <a:spcPct val="30000"/>
              </a:spcBef>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6088" eaLnBrk="0" fontAlgn="base" hangingPunct="0">
              <a:spcBef>
                <a:spcPct val="30000"/>
              </a:spcBef>
              <a:spcAft>
                <a:spcPct val="0"/>
              </a:spcAft>
              <a:buClr>
                <a:srgbClr val="000000"/>
              </a:buClr>
              <a:buSzPct val="100000"/>
              <a:buFont typeface="Times New Roman" panose="02020603050405020304" pitchFamily="18" charset="0"/>
              <a:tabLst>
                <a:tab pos="719138" algn="l"/>
                <a:tab pos="1439863" algn="l"/>
                <a:tab pos="2159000" algn="l"/>
                <a:tab pos="2878138"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charset="0"/>
              <a:buNone/>
            </a:pPr>
            <a:fld id="{5DD1FC42-42B3-40DF-96E6-D07DD5F682AE}" type="slidenum">
              <a:rPr lang="en-GB" altLang="en-US" sz="1300">
                <a:ea typeface="Arial Unicode MS" panose="020B0604020202020204" pitchFamily="34" charset="-128"/>
              </a:rPr>
              <a:pPr>
                <a:spcBef>
                  <a:spcPct val="0"/>
                </a:spcBef>
                <a:buSzPct val="45000"/>
                <a:buFont typeface="StarSymbol" charset="0"/>
                <a:buNone/>
              </a:pPr>
              <a:t>35</a:t>
            </a:fld>
            <a:endParaRPr lang="en-GB" altLang="en-US" sz="1300">
              <a:ea typeface="Arial Unicode MS" panose="020B0604020202020204" pitchFamily="34" charset="-128"/>
            </a:endParaRPr>
          </a:p>
        </p:txBody>
      </p:sp>
    </p:spTree>
    <p:extLst>
      <p:ext uri="{BB962C8B-B14F-4D97-AF65-F5344CB8AC3E}">
        <p14:creationId xmlns:p14="http://schemas.microsoft.com/office/powerpoint/2010/main" val="389145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36</a:t>
            </a:fld>
            <a:endParaRPr lang="nl-NL"/>
          </a:p>
        </p:txBody>
      </p:sp>
    </p:spTree>
    <p:extLst>
      <p:ext uri="{BB962C8B-B14F-4D97-AF65-F5344CB8AC3E}">
        <p14:creationId xmlns:p14="http://schemas.microsoft.com/office/powerpoint/2010/main" val="148114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a:t>Geef aan dat je de interface</a:t>
            </a:r>
            <a:r>
              <a:rPr lang="nl-NL" baseline="0" dirty="0"/>
              <a:t> gaat uitleggen en het codeboek gaat invoeren.</a:t>
            </a:r>
          </a:p>
          <a:p>
            <a:r>
              <a:rPr lang="nl-NL" baseline="0" dirty="0"/>
              <a:t>Volgende week komt het analyseren.</a:t>
            </a:r>
            <a:endParaRPr lang="nl-NL" dirty="0"/>
          </a:p>
          <a:p>
            <a:endParaRPr lang="nl-NL" dirty="0"/>
          </a:p>
          <a:p>
            <a:r>
              <a:rPr lang="nl-NL" dirty="0"/>
              <a:t>Eerste interface</a:t>
            </a:r>
            <a:r>
              <a:rPr lang="nl-NL" baseline="0" dirty="0"/>
              <a:t> leerdoel van vandaag is de twee tabbladen </a:t>
            </a:r>
            <a:r>
              <a:rPr lang="nl-NL" b="1" baseline="0" dirty="0" err="1"/>
              <a:t>Variable</a:t>
            </a:r>
            <a:r>
              <a:rPr lang="nl-NL" b="1" baseline="0" dirty="0"/>
              <a:t> View </a:t>
            </a:r>
            <a:r>
              <a:rPr lang="nl-NL" baseline="0" dirty="0"/>
              <a:t>en </a:t>
            </a:r>
            <a:r>
              <a:rPr lang="nl-NL" b="1" baseline="0" dirty="0"/>
              <a:t>Data View </a:t>
            </a:r>
            <a:r>
              <a:rPr lang="nl-NL" baseline="0" dirty="0"/>
              <a:t>kennen, weten wat het verschil is tussen beiden. Laat ze allebei zien.</a:t>
            </a:r>
          </a:p>
          <a:p>
            <a:pPr>
              <a:buFontTx/>
              <a:buChar char="-"/>
            </a:pPr>
            <a:r>
              <a:rPr lang="nl-NL" baseline="0" dirty="0"/>
              <a:t> Dat </a:t>
            </a:r>
            <a:r>
              <a:rPr lang="nl-NL" baseline="0" dirty="0" err="1"/>
              <a:t>Variable</a:t>
            </a:r>
            <a:r>
              <a:rPr lang="nl-NL" baseline="0" dirty="0"/>
              <a:t> View het codeboek is van SPSS</a:t>
            </a:r>
          </a:p>
          <a:p>
            <a:pPr>
              <a:buFontTx/>
              <a:buChar char="-"/>
            </a:pPr>
            <a:r>
              <a:rPr lang="nl-NL" baseline="0" dirty="0"/>
              <a:t> En in Data View de gecodeerde antwoorden van de enquête worden ingevoerd </a:t>
            </a:r>
          </a:p>
          <a:p>
            <a:pPr>
              <a:buFontTx/>
              <a:buNone/>
            </a:pPr>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A9C434-6C52-D047-BA3B-897C1980D2E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302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Bij</a:t>
            </a:r>
            <a:r>
              <a:rPr lang="en-US" dirty="0"/>
              <a:t> analyze </a:t>
            </a:r>
            <a:r>
              <a:rPr lang="en-US" dirty="0" err="1"/>
              <a:t>kan</a:t>
            </a:r>
            <a:r>
              <a:rPr lang="en-US" dirty="0"/>
              <a:t> </a:t>
            </a:r>
            <a:r>
              <a:rPr lang="en-US" dirty="0" err="1"/>
              <a:t>je</a:t>
            </a:r>
            <a:r>
              <a:rPr lang="en-US" dirty="0"/>
              <a:t> </a:t>
            </a:r>
            <a:r>
              <a:rPr lang="en-US" dirty="0" err="1"/>
              <a:t>tabellen</a:t>
            </a:r>
            <a:r>
              <a:rPr lang="en-US" dirty="0"/>
              <a:t> </a:t>
            </a:r>
            <a:r>
              <a:rPr lang="en-US" dirty="0" err="1"/>
              <a:t>en</a:t>
            </a:r>
            <a:r>
              <a:rPr lang="en-US" dirty="0"/>
              <a:t> </a:t>
            </a:r>
            <a:r>
              <a:rPr lang="en-US" dirty="0" err="1"/>
              <a:t>kruistabellen</a:t>
            </a:r>
            <a:r>
              <a:rPr lang="en-US" dirty="0"/>
              <a:t> </a:t>
            </a:r>
            <a:r>
              <a:rPr lang="en-US" dirty="0" err="1"/>
              <a:t>maken</a:t>
            </a:r>
            <a:r>
              <a:rPr lang="en-US" dirty="0"/>
              <a:t>.</a:t>
            </a:r>
          </a:p>
        </p:txBody>
      </p:sp>
      <p:sp>
        <p:nvSpPr>
          <p:cNvPr id="4" name="Slide Number Placeholder 3"/>
          <p:cNvSpPr>
            <a:spLocks noGrp="1"/>
          </p:cNvSpPr>
          <p:nvPr>
            <p:ph type="sldNum" sz="quarter" idx="5"/>
          </p:nvPr>
        </p:nvSpPr>
        <p:spPr/>
        <p:txBody>
          <a:bodyPr/>
          <a:lstStyle/>
          <a:p>
            <a:fld id="{2AE79734-47AC-4EA5-90BF-E7B2481CAE5F}" type="slidenum">
              <a:rPr lang="en-US" smtClean="0"/>
              <a:pPr/>
              <a:t>38</a:t>
            </a:fld>
            <a:endParaRPr lang="en-US"/>
          </a:p>
        </p:txBody>
      </p:sp>
    </p:spTree>
    <p:extLst>
      <p:ext uri="{BB962C8B-B14F-4D97-AF65-F5344CB8AC3E}">
        <p14:creationId xmlns:p14="http://schemas.microsoft.com/office/powerpoint/2010/main" val="3209334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39</a:t>
            </a:fld>
            <a:endParaRPr lang="nl-NL"/>
          </a:p>
        </p:txBody>
      </p:sp>
    </p:spTree>
    <p:extLst>
      <p:ext uri="{BB962C8B-B14F-4D97-AF65-F5344CB8AC3E}">
        <p14:creationId xmlns:p14="http://schemas.microsoft.com/office/powerpoint/2010/main" val="1130597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4C66415-44F4-4D47-8579-6D083F05BC8A}" type="slidenum">
              <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131" name="Rectangle 2"/>
          <p:cNvSpPr>
            <a:spLocks noGrp="1" noRot="1" noChangeAspect="1" noChangeArrowheads="1" noTextEdit="1"/>
          </p:cNvSpPr>
          <p:nvPr>
            <p:ph type="sldImg"/>
          </p:nvPr>
        </p:nvSpPr>
        <p:spPr>
          <a:xfrm>
            <a:off x="-200025" y="809625"/>
            <a:ext cx="7197725" cy="4049713"/>
          </a:xfrm>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18278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Vraag: Is hier bij een significantieniveau van 5% sprake van een significant verband?</a:t>
            </a:r>
          </a:p>
          <a:p>
            <a:r>
              <a:rPr lang="nl-NL" dirty="0"/>
              <a:t>Nee. 100 x ,078 = 7,8% is hoger dan 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E79734-47AC-4EA5-90BF-E7B2481CAE5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042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a:t>
            </a:r>
            <a:r>
              <a:rPr lang="en-US" dirty="0"/>
              <a:t> is de output.</a:t>
            </a:r>
          </a:p>
          <a:p>
            <a:r>
              <a:rPr lang="en-US" dirty="0"/>
              <a:t>Lager </a:t>
            </a:r>
            <a:r>
              <a:rPr lang="en-US" dirty="0" err="1"/>
              <a:t>dan</a:t>
            </a:r>
            <a:r>
              <a:rPr lang="en-US" dirty="0"/>
              <a:t> 5% </a:t>
            </a:r>
            <a:r>
              <a:rPr lang="en-US" dirty="0" err="1"/>
              <a:t>significantie</a:t>
            </a:r>
            <a:r>
              <a:rPr lang="en-US" dirty="0"/>
              <a:t> (</a:t>
            </a:r>
            <a:r>
              <a:rPr lang="en-US" dirty="0" err="1"/>
              <a:t>zoals</a:t>
            </a:r>
            <a:r>
              <a:rPr lang="en-US" dirty="0"/>
              <a:t> </a:t>
            </a:r>
            <a:r>
              <a:rPr lang="en-US" dirty="0" err="1"/>
              <a:t>bij</a:t>
            </a:r>
            <a:r>
              <a:rPr lang="en-US" dirty="0"/>
              <a:t> </a:t>
            </a:r>
            <a:r>
              <a:rPr lang="en-US" dirty="0" err="1"/>
              <a:t>betrouwbaarheid</a:t>
            </a:r>
            <a:r>
              <a:rPr lang="en-US" dirty="0"/>
              <a:t> van 95%) </a:t>
            </a:r>
            <a:r>
              <a:rPr lang="en-US" b="1" dirty="0" err="1"/>
              <a:t>betekent</a:t>
            </a:r>
            <a:r>
              <a:rPr lang="en-US" b="1" dirty="0"/>
              <a:t> </a:t>
            </a:r>
            <a:r>
              <a:rPr lang="en-US" b="1" dirty="0" err="1"/>
              <a:t>dat</a:t>
            </a:r>
            <a:r>
              <a:rPr lang="en-US" b="1" dirty="0"/>
              <a:t> de </a:t>
            </a:r>
            <a:r>
              <a:rPr lang="en-US" b="1" dirty="0" err="1"/>
              <a:t>kans</a:t>
            </a:r>
            <a:r>
              <a:rPr lang="en-US" b="1" dirty="0"/>
              <a:t> </a:t>
            </a:r>
            <a:r>
              <a:rPr lang="en-US" b="1" dirty="0" err="1"/>
              <a:t>dat</a:t>
            </a:r>
            <a:r>
              <a:rPr lang="en-US" b="1" dirty="0"/>
              <a:t> het </a:t>
            </a:r>
            <a:r>
              <a:rPr lang="en-US" b="1" dirty="0" err="1"/>
              <a:t>verband</a:t>
            </a:r>
            <a:r>
              <a:rPr lang="en-US" b="1" dirty="0"/>
              <a:t> </a:t>
            </a:r>
            <a:r>
              <a:rPr lang="en-US" b="1" dirty="0" err="1"/>
              <a:t>toevallig</a:t>
            </a:r>
            <a:r>
              <a:rPr lang="en-US" b="1" dirty="0"/>
              <a:t> is </a:t>
            </a:r>
            <a:r>
              <a:rPr lang="en-US" b="1" dirty="0" err="1"/>
              <a:t>gevonden</a:t>
            </a:r>
            <a:r>
              <a:rPr lang="en-US" b="1" dirty="0"/>
              <a:t> (in de </a:t>
            </a:r>
            <a:r>
              <a:rPr lang="en-US" b="1" dirty="0" err="1"/>
              <a:t>steekproef</a:t>
            </a:r>
            <a:r>
              <a:rPr lang="en-US" b="1" dirty="0"/>
              <a:t>) heel </a:t>
            </a:r>
            <a:r>
              <a:rPr lang="en-US" b="1" dirty="0" err="1"/>
              <a:t>klein</a:t>
            </a:r>
            <a:r>
              <a:rPr lang="en-US" b="1" dirty="0"/>
              <a:t> is. </a:t>
            </a:r>
          </a:p>
          <a:p>
            <a:r>
              <a:rPr lang="en-US" dirty="0"/>
              <a:t>Dan </a:t>
            </a:r>
            <a:r>
              <a:rPr lang="en-US" dirty="0" err="1"/>
              <a:t>concludeer</a:t>
            </a:r>
            <a:r>
              <a:rPr lang="en-US" dirty="0"/>
              <a:t> </a:t>
            </a:r>
            <a:r>
              <a:rPr lang="en-US" dirty="0" err="1"/>
              <a:t>je</a:t>
            </a:r>
            <a:r>
              <a:rPr lang="en-US" dirty="0"/>
              <a:t> </a:t>
            </a:r>
            <a:r>
              <a:rPr lang="en-US" dirty="0" err="1"/>
              <a:t>dus</a:t>
            </a:r>
            <a:r>
              <a:rPr lang="en-US" dirty="0"/>
              <a:t> </a:t>
            </a:r>
            <a:r>
              <a:rPr lang="en-US" dirty="0" err="1"/>
              <a:t>dat</a:t>
            </a:r>
            <a:r>
              <a:rPr lang="en-US" dirty="0"/>
              <a:t> het </a:t>
            </a:r>
            <a:r>
              <a:rPr lang="en-US" dirty="0" err="1"/>
              <a:t>geen</a:t>
            </a:r>
            <a:r>
              <a:rPr lang="en-US" dirty="0"/>
              <a:t> </a:t>
            </a:r>
            <a:r>
              <a:rPr lang="en-US" dirty="0" err="1"/>
              <a:t>toeval</a:t>
            </a:r>
            <a:r>
              <a:rPr lang="en-US" dirty="0"/>
              <a:t>, maar </a:t>
            </a:r>
            <a:r>
              <a:rPr lang="en-US" dirty="0" err="1"/>
              <a:t>een</a:t>
            </a:r>
            <a:r>
              <a:rPr lang="en-US" dirty="0"/>
              <a:t> </a:t>
            </a:r>
            <a:r>
              <a:rPr lang="en-US" dirty="0" err="1"/>
              <a:t>echt</a:t>
            </a:r>
            <a:r>
              <a:rPr lang="en-US" dirty="0"/>
              <a:t> </a:t>
            </a:r>
            <a:r>
              <a:rPr lang="en-US" dirty="0" err="1"/>
              <a:t>verband</a:t>
            </a:r>
            <a:r>
              <a:rPr lang="en-US" dirty="0"/>
              <a:t> is.</a:t>
            </a:r>
          </a:p>
          <a:p>
            <a:r>
              <a:rPr lang="en-US" b="1" dirty="0" err="1"/>
              <a:t>Vraag</a:t>
            </a:r>
            <a:r>
              <a:rPr lang="en-US" b="1" dirty="0"/>
              <a:t> </a:t>
            </a:r>
            <a:r>
              <a:rPr lang="en-US" b="1" dirty="0" err="1"/>
              <a:t>aan</a:t>
            </a:r>
            <a:r>
              <a:rPr lang="en-US" b="1" dirty="0"/>
              <a:t> de </a:t>
            </a:r>
            <a:r>
              <a:rPr lang="en-US" b="1" dirty="0" err="1"/>
              <a:t>klas</a:t>
            </a:r>
            <a:r>
              <a:rPr lang="en-US" b="1" dirty="0"/>
              <a:t>: is </a:t>
            </a:r>
            <a:r>
              <a:rPr lang="en-US" b="1" dirty="0" err="1"/>
              <a:t>hier</a:t>
            </a:r>
            <a:r>
              <a:rPr lang="en-US" b="1" dirty="0"/>
              <a:t> </a:t>
            </a:r>
            <a:r>
              <a:rPr lang="en-US" b="1" dirty="0" err="1"/>
              <a:t>sprake</a:t>
            </a:r>
            <a:r>
              <a:rPr lang="en-US" b="1" dirty="0"/>
              <a:t> van </a:t>
            </a:r>
            <a:r>
              <a:rPr lang="en-US" b="1" dirty="0" err="1"/>
              <a:t>een</a:t>
            </a:r>
            <a:r>
              <a:rPr lang="en-US" b="1" dirty="0"/>
              <a:t> </a:t>
            </a:r>
            <a:r>
              <a:rPr lang="en-US" b="1" dirty="0" err="1"/>
              <a:t>verband</a:t>
            </a:r>
            <a:r>
              <a:rPr lang="en-US" b="1" dirty="0"/>
              <a:t>? (</a:t>
            </a:r>
            <a:r>
              <a:rPr lang="en-US" b="1" dirty="0" err="1"/>
              <a:t>bij</a:t>
            </a:r>
            <a:r>
              <a:rPr lang="en-US" b="1" dirty="0"/>
              <a:t> 95% </a:t>
            </a:r>
            <a:r>
              <a:rPr lang="en-US" b="1" dirty="0" err="1"/>
              <a:t>betrouwbaarheid</a:t>
            </a:r>
            <a:r>
              <a:rPr lang="en-US" b="1"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E79734-47AC-4EA5-90BF-E7B2481CAE5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9892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Nu T-test </a:t>
            </a:r>
            <a:r>
              <a:rPr lang="en-US" dirty="0" err="1"/>
              <a:t>uitleggen</a:t>
            </a:r>
            <a:r>
              <a:rPr lang="en-US" dirty="0"/>
              <a:t>. </a:t>
            </a:r>
            <a:r>
              <a:rPr lang="en-US" dirty="0" err="1"/>
              <a:t>Dit</a:t>
            </a:r>
            <a:r>
              <a:rPr lang="en-US" dirty="0"/>
              <a:t> is wat </a:t>
            </a:r>
            <a:r>
              <a:rPr lang="en-US" dirty="0" err="1"/>
              <a:t>ze</a:t>
            </a:r>
            <a:r>
              <a:rPr lang="en-US" dirty="0"/>
              <a:t> </a:t>
            </a:r>
            <a:r>
              <a:rPr lang="en-US" dirty="0" err="1"/>
              <a:t>gaan</a:t>
            </a:r>
            <a:r>
              <a:rPr lang="en-US" dirty="0"/>
              <a:t> </a:t>
            </a:r>
            <a:r>
              <a:rPr lang="en-US" dirty="0" err="1"/>
              <a:t>doen</a:t>
            </a:r>
            <a:r>
              <a:rPr lang="en-US" dirty="0"/>
              <a:t> </a:t>
            </a:r>
            <a:r>
              <a:rPr lang="en-US" dirty="0" err="1"/>
              <a:t>voor</a:t>
            </a:r>
            <a:r>
              <a:rPr lang="en-US" dirty="0"/>
              <a:t> de </a:t>
            </a:r>
            <a:r>
              <a:rPr lang="en-US" dirty="0" err="1"/>
              <a:t>waaderingscijfers</a:t>
            </a:r>
            <a:r>
              <a:rPr lang="en-US" dirty="0"/>
              <a:t> van </a:t>
            </a:r>
            <a:r>
              <a:rPr lang="en-US" dirty="0" err="1"/>
              <a:t>hun</a:t>
            </a:r>
            <a:r>
              <a:rPr lang="en-US" dirty="0"/>
              <a:t> </a:t>
            </a:r>
            <a:r>
              <a:rPr lang="en-US" dirty="0" err="1"/>
              <a:t>verschillende</a:t>
            </a:r>
            <a:r>
              <a:rPr lang="en-US" dirty="0"/>
              <a:t> </a:t>
            </a:r>
            <a:r>
              <a:rPr lang="en-US" dirty="0" err="1"/>
              <a:t>versies</a:t>
            </a:r>
            <a:r>
              <a:rPr lang="en-US" dirty="0"/>
              <a:t> </a:t>
            </a:r>
            <a:r>
              <a:rPr lang="en-US" dirty="0" err="1"/>
              <a:t>vd</a:t>
            </a:r>
            <a:r>
              <a:rPr lang="en-US" dirty="0"/>
              <a:t> </a:t>
            </a:r>
            <a:r>
              <a:rPr lang="en-US" dirty="0" err="1"/>
              <a:t>soc</a:t>
            </a:r>
            <a:r>
              <a:rPr lang="en-US" dirty="0"/>
              <a:t> med post.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Zie</a:t>
            </a:r>
            <a:r>
              <a:rPr lang="en-US" dirty="0"/>
              <a:t> </a:t>
            </a:r>
            <a:r>
              <a:rPr lang="en-US" dirty="0" err="1"/>
              <a:t>ook</a:t>
            </a:r>
            <a:r>
              <a:rPr lang="en-US" dirty="0"/>
              <a:t> </a:t>
            </a:r>
            <a:r>
              <a:rPr lang="en-US" dirty="0" err="1"/>
              <a:t>bv</a:t>
            </a:r>
            <a:r>
              <a:rPr lang="en-US" dirty="0"/>
              <a:t> p323 </a:t>
            </a:r>
            <a:r>
              <a:rPr lang="en-US" dirty="0" err="1"/>
              <a:t>Kooiker</a:t>
            </a:r>
            <a:r>
              <a:rPr lang="en-US" baseline="0" dirty="0"/>
              <a:t> of </a:t>
            </a:r>
            <a:r>
              <a:rPr lang="en-US" baseline="0" dirty="0" err="1"/>
              <a:t>deze</a:t>
            </a:r>
            <a:r>
              <a:rPr lang="en-US" baseline="0" dirty="0"/>
              <a:t> site </a:t>
            </a:r>
            <a:r>
              <a:rPr lang="nl-NL" sz="1200" u="sng" kern="1200" dirty="0">
                <a:solidFill>
                  <a:schemeClr val="tx1"/>
                </a:solidFill>
                <a:effectLst/>
                <a:latin typeface="+mn-lt"/>
                <a:ea typeface="+mn-ea"/>
                <a:cs typeface="+mn-cs"/>
                <a:hlinkClick r:id="rId3"/>
              </a:rPr>
              <a:t>http://www.helpdeskspss.femplaza.nl/analyse/analyse_t_toetsen.html</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E79734-47AC-4EA5-90BF-E7B2481CAE5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736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A/B-test in CO jaar 2. </a:t>
            </a:r>
            <a:r>
              <a:rPr lang="nl-NL" dirty="0" err="1"/>
              <a:t>Mbv</a:t>
            </a:r>
            <a:r>
              <a:rPr lang="nl-NL" dirty="0"/>
              <a:t> SPSS en analyses</a:t>
            </a:r>
            <a:r>
              <a:rPr lang="nl-NL" baseline="0" dirty="0"/>
              <a:t> als </a:t>
            </a:r>
            <a:r>
              <a:rPr lang="nl-NL" baseline="0" dirty="0" err="1"/>
              <a:t>chikwadraat</a:t>
            </a:r>
            <a:r>
              <a:rPr lang="nl-NL" baseline="0" dirty="0"/>
              <a:t> en t-toets.</a:t>
            </a:r>
            <a:endParaRPr lang="en-US" dirty="0"/>
          </a:p>
        </p:txBody>
      </p:sp>
      <p:sp>
        <p:nvSpPr>
          <p:cNvPr id="4" name="Tijdelijke aanduiding voor dianummer 3"/>
          <p:cNvSpPr>
            <a:spLocks noGrp="1"/>
          </p:cNvSpPr>
          <p:nvPr>
            <p:ph type="sldNum" sz="quarter" idx="10"/>
          </p:nvPr>
        </p:nvSpPr>
        <p:spPr/>
        <p:txBody>
          <a:bodyPr/>
          <a:lstStyle/>
          <a:p>
            <a:fld id="{2AE79734-47AC-4EA5-90BF-E7B2481CAE5F}" type="slidenum">
              <a:rPr lang="en-US" smtClean="0"/>
              <a:pPr/>
              <a:t>44</a:t>
            </a:fld>
            <a:endParaRPr lang="en-US"/>
          </a:p>
        </p:txBody>
      </p:sp>
    </p:spTree>
    <p:extLst>
      <p:ext uri="{BB962C8B-B14F-4D97-AF65-F5344CB8AC3E}">
        <p14:creationId xmlns:p14="http://schemas.microsoft.com/office/powerpoint/2010/main" val="166367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FA28767-C8FE-448C-8429-0584FBBEFB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A68DB7-05BE-4828-81E9-C27C86C3D631}" type="slidenum">
              <a:rPr lang="en-US" altLang="en-US"/>
              <a:pPr>
                <a:spcBef>
                  <a:spcPct val="0"/>
                </a:spcBef>
              </a:pPr>
              <a:t>4</a:t>
            </a:fld>
            <a:endParaRPr lang="en-US" altLang="en-US"/>
          </a:p>
        </p:txBody>
      </p:sp>
      <p:sp>
        <p:nvSpPr>
          <p:cNvPr id="43011" name="Rectangle 2">
            <a:extLst>
              <a:ext uri="{FF2B5EF4-FFF2-40B4-BE49-F238E27FC236}">
                <a16:creationId xmlns:a16="http://schemas.microsoft.com/office/drawing/2014/main" id="{823524D9-5C7A-4D99-84F1-58895B2CE93A}"/>
              </a:ext>
            </a:extLst>
          </p:cNvPr>
          <p:cNvSpPr>
            <a:spLocks noGrp="1" noRot="1" noChangeAspect="1" noChangeArrowheads="1" noTextEdit="1"/>
          </p:cNvSpPr>
          <p:nvPr>
            <p:ph type="sldImg"/>
          </p:nvPr>
        </p:nvSpPr>
        <p:spPr>
          <a:xfrm>
            <a:off x="90488" y="744538"/>
            <a:ext cx="6616700" cy="3722687"/>
          </a:xfrm>
          <a:ln/>
        </p:spPr>
      </p:sp>
      <p:sp>
        <p:nvSpPr>
          <p:cNvPr id="43012" name="Rectangle 3">
            <a:extLst>
              <a:ext uri="{FF2B5EF4-FFF2-40B4-BE49-F238E27FC236}">
                <a16:creationId xmlns:a16="http://schemas.microsoft.com/office/drawing/2014/main" id="{6BEC0571-750C-4C23-841F-DEDC086E8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en-US" dirty="0">
                <a:latin typeface="Arial" panose="020B0604020202020204" pitchFamily="34" charset="0"/>
                <a:ea typeface="ＭＳ Ｐゴシック" panose="020B0600070205080204" pitchFamily="34" charset="-128"/>
              </a:rPr>
              <a:t>Nog even belangrijk om eerst verschil tussen kwantitatief en kwalitatief uit te leggen.</a:t>
            </a:r>
          </a:p>
          <a:p>
            <a:pPr eaLnBrk="1" hangingPunct="1"/>
            <a:r>
              <a:rPr lang="nl-NL" altLang="en-US" dirty="0">
                <a:latin typeface="Arial" panose="020B0604020202020204" pitchFamily="34" charset="0"/>
                <a:ea typeface="ＭＳ Ｐゴシック" panose="020B0600070205080204" pitchFamily="34" charset="-128"/>
              </a:rPr>
              <a:t>Veel docenten denken nog dat kwalitatief niet betrouwbaar is. Kwalitatief is wel </a:t>
            </a:r>
            <a:r>
              <a:rPr lang="nl-NL" altLang="en-US" dirty="0" err="1">
                <a:latin typeface="Arial" panose="020B0604020202020204" pitchFamily="34" charset="0"/>
                <a:ea typeface="ＭＳ Ｐゴシック" panose="020B0600070205080204" pitchFamily="34" charset="-128"/>
              </a:rPr>
              <a:t>betrouwbbaar</a:t>
            </a:r>
            <a:r>
              <a:rPr lang="nl-NL" altLang="en-US" dirty="0">
                <a:latin typeface="Arial" panose="020B0604020202020204" pitchFamily="34" charset="0"/>
                <a:ea typeface="ＭＳ Ｐゴシック" panose="020B0600070205080204" pitchFamily="34" charset="-128"/>
              </a:rPr>
              <a:t> maar op een andere manier.</a:t>
            </a:r>
          </a:p>
          <a:p>
            <a:pPr eaLnBrk="1" hangingPunct="1"/>
            <a:r>
              <a:rPr lang="nl-NL" altLang="en-US" dirty="0">
                <a:latin typeface="Arial" panose="020B0604020202020204" pitchFamily="34" charset="0"/>
                <a:ea typeface="ＭＳ Ｐゴシック" panose="020B0600070205080204" pitchFamily="34" charset="-128"/>
              </a:rPr>
              <a:t>Volgens Marketonderzoek ‘</a:t>
            </a:r>
            <a:r>
              <a:rPr lang="nl-NL" altLang="en-US" dirty="0" err="1">
                <a:latin typeface="Arial" panose="020B0604020202020204" pitchFamily="34" charset="0"/>
                <a:ea typeface="ＭＳ Ｐゴシック" panose="020B0600070205080204" pitchFamily="34" charset="-128"/>
              </a:rPr>
              <a:t>Blauw’haal</a:t>
            </a:r>
            <a:r>
              <a:rPr lang="nl-NL" altLang="en-US" dirty="0">
                <a:latin typeface="Arial" panose="020B0604020202020204" pitchFamily="34" charset="0"/>
                <a:ea typeface="ＭＳ Ｐゴシック" panose="020B0600070205080204" pitchFamily="34" charset="-128"/>
              </a:rPr>
              <a:t> je uit 8 interviews 80% van alle inzichten. Het gaat dan om opmerkingen/inzichten die je over een onderwerp terug krijgt. Hoeveel mensen die mening/opmerking delen of mee eens zijn weet je niet. Daar is dan weer kwantitatief onderzoek voor nodig.</a:t>
            </a:r>
          </a:p>
          <a:p>
            <a:pPr eaLnBrk="1" hangingPunct="1"/>
            <a:r>
              <a:rPr lang="nl-NL" altLang="en-US" dirty="0">
                <a:latin typeface="Arial" panose="020B0604020202020204" pitchFamily="34" charset="0"/>
                <a:ea typeface="ＭＳ Ｐゴシック" panose="020B0600070205080204" pitchFamily="34" charset="-128"/>
              </a:rPr>
              <a:t>In veel gevallen is het ook niet belangrijk om % van meningen van de doelgroep te weten. Het gaat er dan om dat je alle mogelijke inzichten hebt.</a:t>
            </a:r>
          </a:p>
          <a:p>
            <a:pPr eaLnBrk="1" hangingPunct="1"/>
            <a:r>
              <a:rPr lang="nl-NL" altLang="en-US" dirty="0">
                <a:latin typeface="Arial" panose="020B0604020202020204" pitchFamily="34" charset="0"/>
                <a:ea typeface="ＭＳ Ｐゴシック" panose="020B0600070205080204" pitchFamily="34" charset="-128"/>
              </a:rPr>
              <a:t>Betrouwbaarheid bij kwalitatief onderzoek gaat er meer om dat je de omstandigheden goed opzet dat respondenten hun mening kunnen en durven te geven. </a:t>
            </a:r>
            <a:r>
              <a:rPr lang="nl-NL" altLang="en-US">
                <a:latin typeface="Arial" panose="020B0604020202020204" pitchFamily="34" charset="0"/>
                <a:ea typeface="ＭＳ Ｐゴシック" panose="020B0600070205080204" pitchFamily="34" charset="-128"/>
              </a:rPr>
              <a:t>Dat je de opzet goed beschrijft en noteert.</a:t>
            </a:r>
            <a:endParaRPr lang="nl-NL" altLang="en-US" dirty="0">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73924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Goed</a:t>
            </a:r>
            <a:r>
              <a:rPr lang="en-US" b="1" dirty="0"/>
              <a:t> </a:t>
            </a:r>
            <a:r>
              <a:rPr lang="en-US" b="1" dirty="0" err="1"/>
              <a:t>uitgelegd</a:t>
            </a:r>
            <a:r>
              <a:rPr lang="en-US" b="1" dirty="0"/>
              <a:t> </a:t>
            </a:r>
            <a:r>
              <a:rPr lang="en-US" b="1" dirty="0" err="1"/>
              <a:t>bij</a:t>
            </a:r>
            <a:r>
              <a:rPr lang="en-US" b="1" dirty="0"/>
              <a:t>: https://spsshandboek.nl/independent-samples-t-test/</a:t>
            </a:r>
          </a:p>
          <a:p>
            <a:endParaRPr lang="en-US" dirty="0"/>
          </a:p>
          <a:p>
            <a:r>
              <a:rPr lang="en-US" dirty="0" err="1"/>
              <a:t>Latige</a:t>
            </a:r>
            <a:r>
              <a:rPr lang="en-US" dirty="0"/>
              <a:t> sheet,</a:t>
            </a:r>
            <a:r>
              <a:rPr lang="en-US" baseline="0" dirty="0"/>
              <a:t> even </a:t>
            </a:r>
            <a:r>
              <a:rPr lang="en-US" baseline="0" dirty="0" err="1"/>
              <a:t>goed</a:t>
            </a:r>
            <a:r>
              <a:rPr lang="en-US" baseline="0" dirty="0"/>
              <a:t> </a:t>
            </a:r>
            <a:r>
              <a:rPr lang="en-US" baseline="0" dirty="0" err="1"/>
              <a:t>bij</a:t>
            </a:r>
            <a:r>
              <a:rPr lang="en-US" baseline="0" dirty="0"/>
              <a:t> </a:t>
            </a:r>
            <a:r>
              <a:rPr lang="en-US" baseline="0" dirty="0" err="1"/>
              <a:t>stil</a:t>
            </a:r>
            <a:r>
              <a:rPr lang="en-US" baseline="0" dirty="0"/>
              <a:t> </a:t>
            </a:r>
            <a:r>
              <a:rPr lang="en-US" baseline="0" dirty="0" err="1"/>
              <a:t>staan</a:t>
            </a:r>
            <a:r>
              <a:rPr lang="en-US" baseline="0" dirty="0"/>
              <a:t>.</a:t>
            </a:r>
            <a:endParaRPr lang="en-US" dirty="0"/>
          </a:p>
          <a:p>
            <a:r>
              <a:rPr lang="en-US" dirty="0" err="1"/>
              <a:t>Gewoon</a:t>
            </a:r>
            <a:r>
              <a:rPr lang="en-US" baseline="0" dirty="0"/>
              <a:t> </a:t>
            </a:r>
            <a:r>
              <a:rPr lang="en-US" baseline="0" dirty="0" err="1"/>
              <a:t>aannemen</a:t>
            </a:r>
            <a:r>
              <a:rPr lang="en-US" baseline="0" dirty="0"/>
              <a:t>, </a:t>
            </a:r>
            <a:r>
              <a:rPr lang="en-US" baseline="0" dirty="0" err="1"/>
              <a:t>trucje</a:t>
            </a:r>
            <a:r>
              <a:rPr lang="en-US" baseline="0" dirty="0"/>
              <a:t> </a:t>
            </a:r>
            <a:r>
              <a:rPr lang="en-US" baseline="0" dirty="0" err="1"/>
              <a:t>uit</a:t>
            </a:r>
            <a:r>
              <a:rPr lang="en-US" baseline="0" dirty="0"/>
              <a:t> het </a:t>
            </a:r>
            <a:r>
              <a:rPr lang="en-US" baseline="0" dirty="0" err="1"/>
              <a:t>hoofd</a:t>
            </a:r>
            <a:r>
              <a:rPr lang="en-US" baseline="0" dirty="0"/>
              <a:t> </a:t>
            </a:r>
            <a:r>
              <a:rPr lang="en-US" baseline="0" dirty="0" err="1"/>
              <a:t>leren</a:t>
            </a:r>
            <a:r>
              <a:rPr lang="en-US" baseline="0" dirty="0"/>
              <a:t>. </a:t>
            </a:r>
            <a:r>
              <a:rPr lang="en-US" baseline="0" dirty="0" err="1"/>
              <a:t>Uitleg</a:t>
            </a:r>
            <a:r>
              <a:rPr lang="en-US" baseline="0" dirty="0"/>
              <a:t> </a:t>
            </a:r>
            <a:r>
              <a:rPr lang="en-US" baseline="0" dirty="0" err="1"/>
              <a:t>hierbij</a:t>
            </a:r>
            <a:r>
              <a:rPr lang="en-US" baseline="0" dirty="0"/>
              <a:t> </a:t>
            </a:r>
            <a:r>
              <a:rPr lang="en-US" baseline="0" dirty="0" err="1"/>
              <a:t>gaat</a:t>
            </a:r>
            <a:r>
              <a:rPr lang="en-US" baseline="0" dirty="0"/>
              <a:t> </a:t>
            </a:r>
            <a:r>
              <a:rPr lang="en-US" baseline="0" dirty="0" err="1"/>
              <a:t>te</a:t>
            </a:r>
            <a:r>
              <a:rPr lang="en-US" baseline="0" dirty="0"/>
              <a:t> ver. </a:t>
            </a:r>
            <a:r>
              <a:rPr lang="en-US" baseline="0" dirty="0" err="1"/>
              <a:t>Voor</a:t>
            </a:r>
            <a:r>
              <a:rPr lang="en-US" baseline="0" dirty="0"/>
              <a:t> </a:t>
            </a:r>
            <a:r>
              <a:rPr lang="en-US" baseline="0" dirty="0" err="1"/>
              <a:t>hun</a:t>
            </a:r>
            <a:r>
              <a:rPr lang="en-US" baseline="0" dirty="0"/>
              <a:t> </a:t>
            </a:r>
            <a:r>
              <a:rPr lang="en-US" baseline="0" dirty="0" err="1"/>
              <a:t>opdracht</a:t>
            </a:r>
            <a:r>
              <a:rPr lang="en-US" baseline="0" dirty="0"/>
              <a:t> </a:t>
            </a:r>
            <a:r>
              <a:rPr lang="en-US" baseline="0" dirty="0" err="1"/>
              <a:t>moeten</a:t>
            </a:r>
            <a:r>
              <a:rPr lang="en-US" baseline="0" dirty="0"/>
              <a:t> </a:t>
            </a:r>
            <a:r>
              <a:rPr lang="en-US" baseline="0" dirty="0" err="1"/>
              <a:t>ze</a:t>
            </a:r>
            <a:r>
              <a:rPr lang="en-US" baseline="0" dirty="0"/>
              <a:t> </a:t>
            </a:r>
            <a:r>
              <a:rPr lang="en-US" baseline="0" dirty="0" err="1"/>
              <a:t>deze</a:t>
            </a:r>
            <a:r>
              <a:rPr lang="en-US" baseline="0" dirty="0"/>
              <a:t> </a:t>
            </a:r>
            <a:r>
              <a:rPr lang="en-US" baseline="0" dirty="0" err="1"/>
              <a:t>uitdraai</a:t>
            </a:r>
            <a:r>
              <a:rPr lang="en-US" baseline="0" dirty="0"/>
              <a:t> </a:t>
            </a:r>
            <a:r>
              <a:rPr lang="en-US" baseline="0" dirty="0" err="1"/>
              <a:t>kunnen</a:t>
            </a:r>
            <a:r>
              <a:rPr lang="en-US" baseline="0" dirty="0"/>
              <a:t> </a:t>
            </a:r>
            <a:r>
              <a:rPr lang="en-US" baseline="0" dirty="0" err="1"/>
              <a:t>lezen</a:t>
            </a:r>
            <a:r>
              <a:rPr lang="en-US" baseline="0" dirty="0"/>
              <a:t>. </a:t>
            </a:r>
            <a:r>
              <a:rPr lang="en-US" baseline="0" dirty="0" err="1"/>
              <a:t>Levene’s</a:t>
            </a:r>
            <a:r>
              <a:rPr lang="en-US" baseline="0" dirty="0"/>
              <a:t> test </a:t>
            </a:r>
            <a:r>
              <a:rPr lang="en-US" baseline="0" dirty="0" err="1"/>
              <a:t>hoeven</a:t>
            </a:r>
            <a:r>
              <a:rPr lang="en-US" baseline="0" dirty="0"/>
              <a:t> </a:t>
            </a:r>
            <a:r>
              <a:rPr lang="en-US" baseline="0" dirty="0" err="1"/>
              <a:t>ze</a:t>
            </a:r>
            <a:r>
              <a:rPr lang="en-US" baseline="0" dirty="0"/>
              <a:t> </a:t>
            </a:r>
            <a:r>
              <a:rPr lang="en-US" baseline="0" dirty="0" err="1"/>
              <a:t>niet</a:t>
            </a:r>
            <a:r>
              <a:rPr lang="en-US" baseline="0" dirty="0"/>
              <a:t> </a:t>
            </a:r>
            <a:r>
              <a:rPr lang="en-US" baseline="0" dirty="0" err="1"/>
              <a:t>te</a:t>
            </a:r>
            <a:r>
              <a:rPr lang="en-US" baseline="0" dirty="0"/>
              <a:t> </a:t>
            </a:r>
            <a:r>
              <a:rPr lang="en-US" baseline="0" dirty="0" err="1"/>
              <a:t>begrijpen</a:t>
            </a:r>
            <a:r>
              <a:rPr lang="en-US" baseline="0" dirty="0"/>
              <a:t>. Het </a:t>
            </a:r>
            <a:r>
              <a:rPr lang="en-US" baseline="0" dirty="0" err="1"/>
              <a:t>gaat</a:t>
            </a:r>
            <a:r>
              <a:rPr lang="en-US" baseline="0" dirty="0"/>
              <a:t> </a:t>
            </a:r>
            <a:r>
              <a:rPr lang="en-US" baseline="0" dirty="0" err="1"/>
              <a:t>er</a:t>
            </a:r>
            <a:r>
              <a:rPr lang="en-US" baseline="0" dirty="0"/>
              <a:t> </a:t>
            </a:r>
            <a:r>
              <a:rPr lang="en-US" baseline="0" dirty="0" err="1"/>
              <a:t>hierbij</a:t>
            </a:r>
            <a:r>
              <a:rPr lang="en-US" baseline="0" dirty="0"/>
              <a:t> om of de </a:t>
            </a:r>
            <a:r>
              <a:rPr lang="en-US" baseline="0" dirty="0" err="1"/>
              <a:t>varianties</a:t>
            </a:r>
            <a:r>
              <a:rPr lang="en-US" baseline="0" dirty="0"/>
              <a:t> </a:t>
            </a:r>
            <a:r>
              <a:rPr lang="en-US" baseline="0" dirty="0" err="1"/>
              <a:t>tussen</a:t>
            </a:r>
            <a:r>
              <a:rPr lang="en-US" baseline="0" dirty="0"/>
              <a:t> de 2 </a:t>
            </a:r>
            <a:r>
              <a:rPr lang="en-US" baseline="0" dirty="0" err="1"/>
              <a:t>groepen</a:t>
            </a:r>
            <a:r>
              <a:rPr lang="en-US" baseline="0" dirty="0"/>
              <a:t> </a:t>
            </a:r>
            <a:r>
              <a:rPr lang="en-US" baseline="0" dirty="0" err="1"/>
              <a:t>gelijk</a:t>
            </a:r>
            <a:r>
              <a:rPr lang="en-US" baseline="0" dirty="0"/>
              <a:t> is of </a:t>
            </a:r>
            <a:r>
              <a:rPr lang="en-US" baseline="0" dirty="0" err="1"/>
              <a:t>verschillend</a:t>
            </a:r>
            <a:r>
              <a:rPr lang="en-US" baseline="0" dirty="0"/>
              <a:t>, </a:t>
            </a:r>
            <a:r>
              <a:rPr lang="en-US" baseline="0" dirty="0" err="1"/>
              <a:t>en</a:t>
            </a:r>
            <a:r>
              <a:rPr lang="en-US" baseline="0" dirty="0"/>
              <a:t> </a:t>
            </a:r>
            <a:r>
              <a:rPr lang="en-US" baseline="0" dirty="0" err="1"/>
              <a:t>dat</a:t>
            </a:r>
            <a:r>
              <a:rPr lang="en-US" baseline="0" dirty="0"/>
              <a:t> </a:t>
            </a:r>
            <a:r>
              <a:rPr lang="en-US" baseline="0" dirty="0" err="1"/>
              <a:t>bepaal</a:t>
            </a:r>
            <a:r>
              <a:rPr lang="en-US" baseline="0" dirty="0"/>
              <a:t> je met de </a:t>
            </a:r>
            <a:r>
              <a:rPr lang="en-US" baseline="0" dirty="0" err="1"/>
              <a:t>Levene’s</a:t>
            </a:r>
            <a:r>
              <a:rPr lang="en-US" baseline="0" dirty="0"/>
              <a:t> test. Leg </a:t>
            </a:r>
            <a:r>
              <a:rPr lang="en-US" baseline="0" dirty="0" err="1"/>
              <a:t>evt</a:t>
            </a:r>
            <a:r>
              <a:rPr lang="en-US" baseline="0" dirty="0"/>
              <a:t> </a:t>
            </a:r>
            <a:r>
              <a:rPr lang="en-US" baseline="0" dirty="0" err="1"/>
              <a:t>uit</a:t>
            </a:r>
            <a:r>
              <a:rPr lang="en-US" baseline="0" dirty="0"/>
              <a:t> </a:t>
            </a:r>
            <a:r>
              <a:rPr lang="en-US" baseline="0" dirty="0" err="1"/>
              <a:t>als</a:t>
            </a:r>
            <a:r>
              <a:rPr lang="en-US" baseline="0" dirty="0"/>
              <a:t>: </a:t>
            </a:r>
            <a:r>
              <a:rPr lang="en-US" baseline="0" dirty="0" err="1"/>
              <a:t>bepalen</a:t>
            </a:r>
            <a:r>
              <a:rPr lang="en-US" baseline="0" dirty="0"/>
              <a:t> of de twee </a:t>
            </a:r>
            <a:r>
              <a:rPr lang="en-US" baseline="0" dirty="0" err="1"/>
              <a:t>groepen</a:t>
            </a:r>
            <a:r>
              <a:rPr lang="en-US" baseline="0" dirty="0"/>
              <a:t> </a:t>
            </a:r>
            <a:r>
              <a:rPr lang="en-US" baseline="0" dirty="0" err="1"/>
              <a:t>voldoende</a:t>
            </a:r>
            <a:r>
              <a:rPr lang="en-US" baseline="0" dirty="0"/>
              <a:t> </a:t>
            </a:r>
            <a:r>
              <a:rPr lang="en-US" baseline="0" dirty="0" err="1"/>
              <a:t>overeenkomen</a:t>
            </a:r>
            <a:r>
              <a:rPr lang="en-US" baseline="0" dirty="0"/>
              <a:t>.</a:t>
            </a:r>
          </a:p>
          <a:p>
            <a:endParaRPr lang="en-US" baseline="0" dirty="0"/>
          </a:p>
          <a:p>
            <a:r>
              <a:rPr lang="en-US" dirty="0" err="1"/>
              <a:t>Signifantie</a:t>
            </a:r>
            <a:r>
              <a:rPr lang="en-US" dirty="0"/>
              <a:t> (Sig 2-tailed) is 0,143, is </a:t>
            </a:r>
            <a:r>
              <a:rPr lang="en-US" dirty="0" err="1"/>
              <a:t>hoger</a:t>
            </a:r>
            <a:r>
              <a:rPr lang="en-US" dirty="0"/>
              <a:t> </a:t>
            </a:r>
            <a:r>
              <a:rPr lang="en-US" dirty="0" err="1"/>
              <a:t>dan</a:t>
            </a:r>
            <a:r>
              <a:rPr lang="en-US" dirty="0"/>
              <a:t> 0,05, </a:t>
            </a:r>
            <a:r>
              <a:rPr lang="en-US" dirty="0" err="1"/>
              <a:t>dus</a:t>
            </a:r>
            <a:r>
              <a:rPr lang="en-US" dirty="0"/>
              <a:t> H0 (</a:t>
            </a:r>
            <a:r>
              <a:rPr lang="en-US" dirty="0" err="1"/>
              <a:t>geen</a:t>
            </a:r>
            <a:r>
              <a:rPr lang="en-US" dirty="0"/>
              <a:t> </a:t>
            </a:r>
            <a:r>
              <a:rPr lang="en-US" dirty="0" err="1"/>
              <a:t>verband</a:t>
            </a:r>
            <a:r>
              <a:rPr lang="en-US" dirty="0"/>
              <a:t>) </a:t>
            </a:r>
            <a:r>
              <a:rPr lang="en-US" dirty="0" err="1"/>
              <a:t>blijft</a:t>
            </a:r>
            <a:r>
              <a:rPr lang="en-US" dirty="0"/>
              <a:t> </a:t>
            </a:r>
            <a:r>
              <a:rPr lang="en-US" dirty="0" err="1"/>
              <a:t>gehandhaafd</a:t>
            </a:r>
            <a:r>
              <a:rPr lang="en-US" dirty="0"/>
              <a:t>. </a:t>
            </a:r>
            <a:r>
              <a:rPr lang="en-US" dirty="0" err="1"/>
              <a:t>Dus</a:t>
            </a:r>
            <a:r>
              <a:rPr lang="en-US" dirty="0"/>
              <a:t> </a:t>
            </a:r>
            <a:r>
              <a:rPr lang="en-US" b="1" dirty="0"/>
              <a:t>14,3% </a:t>
            </a:r>
            <a:r>
              <a:rPr lang="en-US" b="1" dirty="0" err="1"/>
              <a:t>kans</a:t>
            </a:r>
            <a:r>
              <a:rPr lang="en-US" b="1" dirty="0"/>
              <a:t> op </a:t>
            </a:r>
            <a:r>
              <a:rPr lang="en-US" b="1" dirty="0" err="1"/>
              <a:t>dit</a:t>
            </a:r>
            <a:r>
              <a:rPr lang="en-US" b="1" dirty="0"/>
              <a:t> </a:t>
            </a:r>
            <a:r>
              <a:rPr lang="en-US" b="1" dirty="0" err="1"/>
              <a:t>gevonden</a:t>
            </a:r>
            <a:r>
              <a:rPr lang="en-US" b="1" dirty="0"/>
              <a:t> </a:t>
            </a:r>
            <a:r>
              <a:rPr lang="en-US" b="1" dirty="0" err="1"/>
              <a:t>verschil</a:t>
            </a:r>
            <a:r>
              <a:rPr lang="en-US" b="1" dirty="0"/>
              <a:t> </a:t>
            </a:r>
            <a:r>
              <a:rPr lang="en-US" b="1" dirty="0" err="1"/>
              <a:t>tussen</a:t>
            </a:r>
            <a:r>
              <a:rPr lang="en-US" b="1" dirty="0"/>
              <a:t> de </a:t>
            </a:r>
            <a:r>
              <a:rPr lang="en-US" b="1" dirty="0" err="1"/>
              <a:t>gemiddelden</a:t>
            </a:r>
            <a:r>
              <a:rPr lang="en-US" b="1" dirty="0"/>
              <a:t>, </a:t>
            </a:r>
            <a:r>
              <a:rPr lang="en-US" b="1" dirty="0" err="1"/>
              <a:t>als</a:t>
            </a:r>
            <a:r>
              <a:rPr lang="en-US" b="1" dirty="0"/>
              <a:t> </a:t>
            </a:r>
            <a:r>
              <a:rPr lang="en-US" b="1" dirty="0" err="1"/>
              <a:t>er</a:t>
            </a:r>
            <a:r>
              <a:rPr lang="en-US" b="1" dirty="0"/>
              <a:t> in </a:t>
            </a:r>
            <a:r>
              <a:rPr lang="en-US" b="1" dirty="0" err="1"/>
              <a:t>werkelijkheid</a:t>
            </a:r>
            <a:r>
              <a:rPr lang="en-US" b="1" dirty="0"/>
              <a:t> </a:t>
            </a:r>
            <a:r>
              <a:rPr lang="en-US" b="1" dirty="0" err="1"/>
              <a:t>geen</a:t>
            </a:r>
            <a:r>
              <a:rPr lang="en-US" b="1" dirty="0"/>
              <a:t> </a:t>
            </a:r>
            <a:r>
              <a:rPr lang="en-US" b="1" dirty="0" err="1"/>
              <a:t>verschil</a:t>
            </a:r>
            <a:r>
              <a:rPr lang="en-US" b="1" dirty="0"/>
              <a:t> is.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E79734-47AC-4EA5-90BF-E7B2481CAE5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411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79734-47AC-4EA5-90BF-E7B2481CAE5F}" type="slidenum">
              <a:rPr lang="en-US" smtClean="0"/>
              <a:pPr/>
              <a:t>49</a:t>
            </a:fld>
            <a:endParaRPr lang="en-US"/>
          </a:p>
        </p:txBody>
      </p:sp>
    </p:spTree>
    <p:extLst>
      <p:ext uri="{BB962C8B-B14F-4D97-AF65-F5344CB8AC3E}">
        <p14:creationId xmlns:p14="http://schemas.microsoft.com/office/powerpoint/2010/main" val="3143398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a:t>Niveau studenten. </a:t>
            </a:r>
          </a:p>
          <a:p>
            <a:r>
              <a:rPr lang="nl-NL" dirty="0"/>
              <a:t>Studenten moeten een goede </a:t>
            </a:r>
            <a:r>
              <a:rPr lang="nl-NL" dirty="0" err="1"/>
              <a:t>enquete</a:t>
            </a:r>
            <a:r>
              <a:rPr lang="nl-NL" dirty="0"/>
              <a:t> kunnen opstellen en daaruit analyses kunnen maken als:</a:t>
            </a:r>
          </a:p>
          <a:p>
            <a:r>
              <a:rPr lang="nl-NL" dirty="0" err="1"/>
              <a:t>Univariate</a:t>
            </a:r>
            <a:r>
              <a:rPr lang="nl-NL" dirty="0"/>
              <a:t>, </a:t>
            </a:r>
            <a:r>
              <a:rPr lang="nl-NL" dirty="0" err="1"/>
              <a:t>bivariate</a:t>
            </a:r>
            <a:r>
              <a:rPr lang="nl-NL" dirty="0"/>
              <a:t>, centrummaten, spreidingsmaten. Eventueel </a:t>
            </a:r>
            <a:r>
              <a:rPr lang="nl-NL" dirty="0" err="1"/>
              <a:t>chikwadraat</a:t>
            </a:r>
            <a:r>
              <a:rPr lang="nl-NL" dirty="0"/>
              <a:t>, t-toets, factoranalyse voor extra diepgang.</a:t>
            </a:r>
          </a:p>
          <a:p>
            <a:r>
              <a:rPr lang="nl-NL" dirty="0"/>
              <a:t>Ze mogen dit analyseren in Excel of SPSS</a:t>
            </a:r>
          </a:p>
          <a:p>
            <a:r>
              <a:rPr lang="nl-NL" dirty="0"/>
              <a:t>Enquêtes kunnen online opgezet worden. Er zijn meerdere online tool”: </a:t>
            </a:r>
            <a:r>
              <a:rPr lang="nl-NL" dirty="0" err="1"/>
              <a:t>Surveymonkey</a:t>
            </a:r>
            <a:r>
              <a:rPr lang="nl-NL" dirty="0"/>
              <a:t>, thesistools etc.</a:t>
            </a:r>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50</a:t>
            </a:fld>
            <a:endParaRPr lang="nl-NL"/>
          </a:p>
        </p:txBody>
      </p:sp>
    </p:spTree>
    <p:extLst>
      <p:ext uri="{BB962C8B-B14F-4D97-AF65-F5344CB8AC3E}">
        <p14:creationId xmlns:p14="http://schemas.microsoft.com/office/powerpoint/2010/main" val="186693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kwantitatief onderzoek, moeten ze </a:t>
            </a:r>
            <a:r>
              <a:rPr lang="nl-NL" baseline="0" dirty="0"/>
              <a:t>verantwoorden waarom hun onderzoek betrouwbaar en valide is. Wat hebben zij gedaan om de betrouwbaarheid en validiteit te verhogen? Hoe hebben zij hun onderzoek uitgezet bijvoorbeeld? Hoe weten de dat de juiste mensen de enquête hebben ingevuld? </a:t>
            </a:r>
            <a:endParaRPr lang="nl-NL" dirty="0"/>
          </a:p>
        </p:txBody>
      </p:sp>
      <p:sp>
        <p:nvSpPr>
          <p:cNvPr id="4" name="Tijdelijke aanduiding voor dianummer 3"/>
          <p:cNvSpPr>
            <a:spLocks noGrp="1"/>
          </p:cNvSpPr>
          <p:nvPr>
            <p:ph type="sldNum" sz="quarter" idx="10"/>
          </p:nvPr>
        </p:nvSpPr>
        <p:spPr/>
        <p:txBody>
          <a:bodyPr/>
          <a:lstStyle/>
          <a:p>
            <a:pPr>
              <a:defRPr/>
            </a:pPr>
            <a:fld id="{D1A9C434-6C52-D047-BA3B-897C1980D2E0}" type="slidenum">
              <a:rPr lang="nl-NL" smtClean="0">
                <a:solidFill>
                  <a:prstClr val="black"/>
                </a:solidFill>
              </a:rPr>
              <a:pPr>
                <a:defRPr/>
              </a:pPr>
              <a:t>5</a:t>
            </a:fld>
            <a:endParaRPr lang="nl-NL">
              <a:solidFill>
                <a:prstClr val="black"/>
              </a:solidFill>
            </a:endParaRPr>
          </a:p>
        </p:txBody>
      </p:sp>
    </p:spTree>
    <p:extLst>
      <p:ext uri="{BB962C8B-B14F-4D97-AF65-F5344CB8AC3E}">
        <p14:creationId xmlns:p14="http://schemas.microsoft.com/office/powerpoint/2010/main" val="278053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AE79734-47AC-4EA5-90BF-E7B2481CAE5F}" type="slidenum">
              <a:rPr lang="en-US" smtClean="0"/>
              <a:pPr/>
              <a:t>6</a:t>
            </a:fld>
            <a:endParaRPr lang="en-US"/>
          </a:p>
        </p:txBody>
      </p:sp>
    </p:spTree>
    <p:extLst>
      <p:ext uri="{BB962C8B-B14F-4D97-AF65-F5344CB8AC3E}">
        <p14:creationId xmlns:p14="http://schemas.microsoft.com/office/powerpoint/2010/main" val="72372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1F2A6C7-2E0E-4F12-8F38-489B2DE91ACE}" type="slidenum">
              <a:rPr lang="nl-NL" smtClean="0">
                <a:solidFill>
                  <a:prstClr val="black"/>
                </a:solidFill>
                <a:latin typeface="Arial" pitchFamily="34" charset="0"/>
                <a:ea typeface="ＭＳ Ｐゴシック" pitchFamily="1" charset="-128"/>
              </a:rPr>
              <a:pPr/>
              <a:t>7</a:t>
            </a:fld>
            <a:endParaRPr lang="nl-NL">
              <a:solidFill>
                <a:prstClr val="black"/>
              </a:solidFill>
              <a:latin typeface="Arial" pitchFamily="34" charset="0"/>
              <a:ea typeface="ＭＳ Ｐゴシック" pitchFamily="1"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nl-NL" dirty="0">
                <a:latin typeface="Arial" pitchFamily="34" charset="0"/>
                <a:ea typeface="ＭＳ Ｐゴシック" pitchFamily="1" charset="-128"/>
              </a:rPr>
              <a:t>P197</a:t>
            </a:r>
          </a:p>
          <a:p>
            <a:pPr eaLnBrk="1" hangingPunct="1"/>
            <a:r>
              <a:rPr lang="nl-NL" dirty="0">
                <a:latin typeface="Arial" pitchFamily="34" charset="0"/>
                <a:ea typeface="ＭＳ Ｐゴシック" pitchFamily="1" charset="-128"/>
              </a:rPr>
              <a:t>Bijvoorbeeld 95%: als je een onderzoek 100 x doet, komt er 95 x hetzelfde uit. </a:t>
            </a:r>
          </a:p>
          <a:p>
            <a:pPr eaLnBrk="1" hangingPunct="1"/>
            <a:endParaRPr lang="nl-NL" dirty="0">
              <a:latin typeface="Arial" pitchFamily="34" charset="0"/>
              <a:ea typeface="ＭＳ Ｐゴシック" pitchFamily="1" charset="-128"/>
            </a:endParaRPr>
          </a:p>
          <a:p>
            <a:pPr eaLnBrk="1" hangingPunct="1"/>
            <a:r>
              <a:rPr lang="nl-NL" dirty="0">
                <a:latin typeface="Arial" pitchFamily="34" charset="0"/>
                <a:ea typeface="ＭＳ Ｐゴシック" pitchFamily="1" charset="-128"/>
              </a:rPr>
              <a:t>Kwantitatief bijna altijd met een steekproef</a:t>
            </a:r>
          </a:p>
          <a:p>
            <a:pPr eaLnBrk="1" hangingPunct="1"/>
            <a:endParaRPr lang="nl-NL" dirty="0">
              <a:latin typeface="Arial" pitchFamily="34" charset="0"/>
              <a:ea typeface="ＭＳ Ｐゴシック" pitchFamily="1" charset="-128"/>
            </a:endParaRPr>
          </a:p>
          <a:p>
            <a:pPr eaLnBrk="1" hangingPunct="1"/>
            <a:r>
              <a:rPr lang="nl-NL" dirty="0">
                <a:latin typeface="Arial" pitchFamily="34" charset="0"/>
                <a:ea typeface="ＭＳ Ｐゴシック" pitchFamily="1" charset="-128"/>
              </a:rPr>
              <a:t>Herhaalbaarheid over tijd</a:t>
            </a:r>
          </a:p>
        </p:txBody>
      </p:sp>
    </p:spTree>
    <p:extLst>
      <p:ext uri="{BB962C8B-B14F-4D97-AF65-F5344CB8AC3E}">
        <p14:creationId xmlns:p14="http://schemas.microsoft.com/office/powerpoint/2010/main" val="277806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pPr>
                <a:defRPr/>
              </a:pPr>
              <a:t>8</a:t>
            </a:fld>
            <a:endParaRPr lang="nl-NL"/>
          </a:p>
        </p:txBody>
      </p:sp>
    </p:spTree>
    <p:extLst>
      <p:ext uri="{BB962C8B-B14F-4D97-AF65-F5344CB8AC3E}">
        <p14:creationId xmlns:p14="http://schemas.microsoft.com/office/powerpoint/2010/main" val="3517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a:t>Een</a:t>
            </a:r>
            <a:r>
              <a:rPr lang="nl-NL" baseline="0" dirty="0"/>
              <a:t> valide en betrouwbare steekproef is onderdeel van de populatie.</a:t>
            </a:r>
          </a:p>
          <a:p>
            <a:endParaRPr lang="nl-NL" baseline="0" dirty="0"/>
          </a:p>
          <a:p>
            <a:r>
              <a:rPr lang="nl-NL" baseline="0" dirty="0"/>
              <a:t>Populatie is iedereen waarover je uitspraken wilt doen na je onderzoek. Ook wel je onderzoeksdoelgroep of domein genoemd.</a:t>
            </a:r>
          </a:p>
          <a:p>
            <a:endParaRPr lang="nl-NL" baseline="0" dirty="0"/>
          </a:p>
          <a:p>
            <a:r>
              <a:rPr lang="nl-NL" baseline="0" dirty="0"/>
              <a:t>Stel je wilt iets zeggen over “De Nederlander” en hoe hij zijn vakantiegeld besteedt.</a:t>
            </a:r>
          </a:p>
          <a:p>
            <a:r>
              <a:rPr lang="nl-NL" baseline="0" dirty="0"/>
              <a:t>Het is onmogelijk om alle Nederlanders dit te vragen. Kan wel, maar kost veel tijd en geld.</a:t>
            </a:r>
          </a:p>
          <a:p>
            <a:r>
              <a:rPr lang="nl-NL" baseline="0" dirty="0"/>
              <a:t>Om dit mogelijk te maken, trek je een steekproef uit die populatie. Je maakt een selectie van mensen die als geheel een soort van mini Nederland zijn, zodat je op basis van hun antwoorden over hoe ze hun vakantiegeld besteden iets kunt zeggen dat met 95% betrouwbaarheid in de buurt komt van wat alle Nederlanders doen met hun vakantiegeld.</a:t>
            </a:r>
          </a:p>
          <a:p>
            <a:endParaRPr lang="nl-NL" baseline="0" dirty="0"/>
          </a:p>
          <a:p>
            <a:r>
              <a:rPr lang="nl-NL" baseline="0" dirty="0"/>
              <a:t>Om iets over groot Nederland (de populatie) te zeggen na je kwantitatieve onderzoek, vraag je het aan mini Nederland.</a:t>
            </a:r>
          </a:p>
          <a:p>
            <a:endParaRPr lang="nl-NL" baseline="0" dirty="0"/>
          </a:p>
          <a:p>
            <a:endParaRPr lang="nl-NL" baseline="0" dirty="0"/>
          </a:p>
          <a:p>
            <a:endParaRPr lang="nl-NL" dirty="0"/>
          </a:p>
        </p:txBody>
      </p:sp>
      <p:sp>
        <p:nvSpPr>
          <p:cNvPr id="4" name="Slide Number Placeholder 3"/>
          <p:cNvSpPr>
            <a:spLocks noGrp="1"/>
          </p:cNvSpPr>
          <p:nvPr>
            <p:ph type="sldNum" sz="quarter" idx="10"/>
          </p:nvPr>
        </p:nvSpPr>
        <p:spPr/>
        <p:txBody>
          <a:bodyPr/>
          <a:lstStyle/>
          <a:p>
            <a:pPr>
              <a:defRPr/>
            </a:pPr>
            <a:fld id="{D1A9C434-6C52-D047-BA3B-897C1980D2E0}" type="slidenum">
              <a:rPr lang="nl-NL" smtClean="0">
                <a:solidFill>
                  <a:prstClr val="black"/>
                </a:solidFill>
              </a:rPr>
              <a:pPr>
                <a:defRPr/>
              </a:pPr>
              <a:t>9</a:t>
            </a:fld>
            <a:endParaRPr lang="nl-NL">
              <a:solidFill>
                <a:prstClr val="black"/>
              </a:solidFill>
            </a:endParaRPr>
          </a:p>
        </p:txBody>
      </p:sp>
    </p:spTree>
    <p:extLst>
      <p:ext uri="{BB962C8B-B14F-4D97-AF65-F5344CB8AC3E}">
        <p14:creationId xmlns:p14="http://schemas.microsoft.com/office/powerpoint/2010/main" val="52421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Title">
    <p:spTree>
      <p:nvGrpSpPr>
        <p:cNvPr id="1" name=""/>
        <p:cNvGrpSpPr/>
        <p:nvPr/>
      </p:nvGrpSpPr>
      <p:grpSpPr>
        <a:xfrm>
          <a:off x="0" y="0"/>
          <a:ext cx="0" cy="0"/>
          <a:chOff x="0" y="0"/>
          <a:chExt cx="0" cy="0"/>
        </a:xfrm>
      </p:grpSpPr>
      <p:pic>
        <p:nvPicPr>
          <p:cNvPr id="5" name="Picture 4" hidden="1"/>
          <p:cNvPicPr>
            <a:picLocks noChangeAspect="1"/>
          </p:cNvPicPr>
          <p:nvPr userDrawn="1"/>
        </p:nvPicPr>
        <p:blipFill>
          <a:blip r:embed="rId2" cstate="print"/>
          <a:stretch>
            <a:fillRect/>
          </a:stretch>
        </p:blipFill>
        <p:spPr>
          <a:xfrm>
            <a:off x="0" y="0"/>
            <a:ext cx="3819525" cy="6981825"/>
          </a:xfrm>
          <a:prstGeom prst="rect">
            <a:avLst/>
          </a:prstGeom>
        </p:spPr>
      </p:pic>
      <p:sp>
        <p:nvSpPr>
          <p:cNvPr id="2" name="Title 1"/>
          <p:cNvSpPr>
            <a:spLocks noGrp="1"/>
          </p:cNvSpPr>
          <p:nvPr>
            <p:ph type="ctrTitle" hasCustomPrompt="1"/>
          </p:nvPr>
        </p:nvSpPr>
        <p:spPr>
          <a:xfrm>
            <a:off x="174171" y="1930400"/>
            <a:ext cx="8740989" cy="638630"/>
          </a:xfrm>
        </p:spPr>
        <p:txBody>
          <a:bodyPr anchor="t">
            <a:normAutofit/>
          </a:bodyPr>
          <a:lstStyle>
            <a:lvl1pPr algn="l">
              <a:defRPr sz="3200">
                <a:solidFill>
                  <a:srgbClr val="B48B6A"/>
                </a:solidFill>
              </a:defRPr>
            </a:lvl1pPr>
          </a:lstStyle>
          <a:p>
            <a:r>
              <a:rPr lang="en-US" dirty="0"/>
              <a:t>Click To Edit Title</a:t>
            </a:r>
          </a:p>
        </p:txBody>
      </p:sp>
      <p:sp>
        <p:nvSpPr>
          <p:cNvPr id="3" name="Subtitle 2"/>
          <p:cNvSpPr>
            <a:spLocks noGrp="1"/>
          </p:cNvSpPr>
          <p:nvPr>
            <p:ph type="subTitle" idx="1"/>
          </p:nvPr>
        </p:nvSpPr>
        <p:spPr>
          <a:xfrm>
            <a:off x="174171" y="2627086"/>
            <a:ext cx="8740989" cy="338030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pic>
        <p:nvPicPr>
          <p:cNvPr id="8" name="CreatingTomorrow"/>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314071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Log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99483"/>
            <a:ext cx="12192000" cy="58585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 w 10000"/>
              <a:gd name="connsiteY0" fmla="*/ 194 h 10000"/>
              <a:gd name="connsiteX1" fmla="*/ 10000 w 10000"/>
              <a:gd name="connsiteY1" fmla="*/ 0 h 10000"/>
              <a:gd name="connsiteX2" fmla="*/ 10000 w 10000"/>
              <a:gd name="connsiteY2" fmla="*/ 10000 h 10000"/>
              <a:gd name="connsiteX3" fmla="*/ 0 w 10000"/>
              <a:gd name="connsiteY3" fmla="*/ 10000 h 10000"/>
              <a:gd name="connsiteX4" fmla="*/ 8 w 10000"/>
              <a:gd name="connsiteY4" fmla="*/ 194 h 10000"/>
              <a:gd name="connsiteX0" fmla="*/ 8 w 10000"/>
              <a:gd name="connsiteY0" fmla="*/ 0 h 9806"/>
              <a:gd name="connsiteX1" fmla="*/ 10000 w 10000"/>
              <a:gd name="connsiteY1" fmla="*/ 597 h 9806"/>
              <a:gd name="connsiteX2" fmla="*/ 10000 w 10000"/>
              <a:gd name="connsiteY2" fmla="*/ 9806 h 9806"/>
              <a:gd name="connsiteX3" fmla="*/ 0 w 10000"/>
              <a:gd name="connsiteY3" fmla="*/ 9806 h 9806"/>
              <a:gd name="connsiteX4" fmla="*/ 8 w 10000"/>
              <a:gd name="connsiteY4" fmla="*/ 0 h 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06">
                <a:moveTo>
                  <a:pt x="8" y="0"/>
                </a:moveTo>
                <a:lnTo>
                  <a:pt x="10000" y="597"/>
                </a:lnTo>
                <a:lnTo>
                  <a:pt x="10000" y="9806"/>
                </a:lnTo>
                <a:lnTo>
                  <a:pt x="0" y="9806"/>
                </a:lnTo>
                <a:cubicBezTo>
                  <a:pt x="3" y="6537"/>
                  <a:pt x="5" y="3269"/>
                  <a:pt x="8" y="0"/>
                </a:cubicBez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pPr/>
              <a:t>11/26/19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pPr/>
              <a:t>‹#›</a:t>
            </a:fld>
            <a:endParaRPr lang="en-US"/>
          </a:p>
        </p:txBody>
      </p:sp>
    </p:spTree>
    <p:extLst>
      <p:ext uri="{BB962C8B-B14F-4D97-AF65-F5344CB8AC3E}">
        <p14:creationId xmlns:p14="http://schemas.microsoft.com/office/powerpoint/2010/main" val="92103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ole Picture">
    <p:spTree>
      <p:nvGrpSpPr>
        <p:cNvPr id="1" name=""/>
        <p:cNvGrpSpPr/>
        <p:nvPr/>
      </p:nvGrpSpPr>
      <p:grpSpPr>
        <a:xfrm>
          <a:off x="0" y="0"/>
          <a:ext cx="0" cy="0"/>
          <a:chOff x="0" y="0"/>
          <a:chExt cx="0" cy="0"/>
        </a:xfrm>
      </p:grpSpPr>
      <p:sp>
        <p:nvSpPr>
          <p:cNvPr id="3" name="Rectangle 2"/>
          <p:cNvSpPr/>
          <p:nvPr userDrawn="1"/>
        </p:nvSpPr>
        <p:spPr>
          <a:xfrm>
            <a:off x="203200" y="84667"/>
            <a:ext cx="29972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12192000" cy="6858000"/>
          </a:xfrm>
        </p:spPr>
        <p:txBody>
          <a:bodyPr/>
          <a:lstStyle/>
          <a:p>
            <a:r>
              <a:rPr lang="nl-NL" dirty="0"/>
              <a:t>Step 1: Click icon </a:t>
            </a:r>
            <a:r>
              <a:rPr lang="nl-NL" dirty="0" err="1"/>
              <a:t>to</a:t>
            </a:r>
            <a:r>
              <a:rPr lang="nl-NL" dirty="0"/>
              <a:t> </a:t>
            </a:r>
            <a:r>
              <a:rPr lang="nl-NL" dirty="0" err="1"/>
              <a:t>add</a:t>
            </a:r>
            <a:r>
              <a:rPr lang="nl-NL" dirty="0"/>
              <a:t> picture</a:t>
            </a:r>
            <a:endParaRPr lang="en-US" dirty="0"/>
          </a:p>
        </p:txBody>
      </p:sp>
      <p:sp>
        <p:nvSpPr>
          <p:cNvPr id="7" name="Text Placeholder 6"/>
          <p:cNvSpPr>
            <a:spLocks noGrp="1"/>
          </p:cNvSpPr>
          <p:nvPr>
            <p:ph type="body" sz="quarter" idx="11" hasCustomPrompt="1"/>
          </p:nvPr>
        </p:nvSpPr>
        <p:spPr>
          <a:xfrm>
            <a:off x="677333" y="3834871"/>
            <a:ext cx="4826000" cy="2709862"/>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Step 2: 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242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49169"/>
          <a:stretch/>
        </p:blipFill>
        <p:spPr>
          <a:xfrm>
            <a:off x="-1" y="838200"/>
            <a:ext cx="12192001" cy="6041571"/>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pPr/>
              <a:t>11/26/19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pPr/>
              <a:t>‹#›</a:t>
            </a:fld>
            <a:endParaRPr lang="en-US"/>
          </a:p>
        </p:txBody>
      </p:sp>
      <p:sp>
        <p:nvSpPr>
          <p:cNvPr id="6" name="Title 5"/>
          <p:cNvSpPr>
            <a:spLocks noGrp="1"/>
          </p:cNvSpPr>
          <p:nvPr>
            <p:ph type="title" hasCustomPrompt="1"/>
          </p:nvPr>
        </p:nvSpPr>
        <p:spPr>
          <a:xfrm>
            <a:off x="276224" y="1623317"/>
            <a:ext cx="5693061" cy="424732"/>
          </a:xfrm>
          <a:solidFill>
            <a:schemeClr val="bg1"/>
          </a:solidFill>
        </p:spPr>
        <p:txBody>
          <a:bodyPr>
            <a:spAutoFit/>
          </a:bodyPr>
          <a:lstStyle>
            <a:lvl1pPr>
              <a:defRPr sz="2400"/>
            </a:lvl1pPr>
          </a:lstStyle>
          <a:p>
            <a:r>
              <a:rPr lang="en-US"/>
              <a:t>Click To Edit Title</a:t>
            </a:r>
            <a:endParaRPr lang="en-US" dirty="0"/>
          </a:p>
        </p:txBody>
      </p:sp>
    </p:spTree>
    <p:extLst>
      <p:ext uri="{BB962C8B-B14F-4D97-AF65-F5344CB8AC3E}">
        <p14:creationId xmlns:p14="http://schemas.microsoft.com/office/powerpoint/2010/main" val="4107862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4417" y="1062038"/>
            <a:ext cx="10972800" cy="1143000"/>
          </a:xfrm>
        </p:spPr>
        <p:txBody>
          <a:bodyPr/>
          <a:lstStyle/>
          <a:p>
            <a:r>
              <a:rPr lang="nl-NL"/>
              <a:t>Click to edit Master title style</a:t>
            </a:r>
          </a:p>
        </p:txBody>
      </p:sp>
      <p:sp>
        <p:nvSpPr>
          <p:cNvPr id="3" name="Text Placeholder 2"/>
          <p:cNvSpPr>
            <a:spLocks noGrp="1"/>
          </p:cNvSpPr>
          <p:nvPr>
            <p:ph type="body" sz="half" idx="1"/>
          </p:nvPr>
        </p:nvSpPr>
        <p:spPr>
          <a:xfrm>
            <a:off x="609600" y="2205039"/>
            <a:ext cx="5384800" cy="3921125"/>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hart Placeholder 3"/>
          <p:cNvSpPr>
            <a:spLocks noGrp="1"/>
          </p:cNvSpPr>
          <p:nvPr>
            <p:ph type="chart" sz="half" idx="2"/>
          </p:nvPr>
        </p:nvSpPr>
        <p:spPr>
          <a:xfrm>
            <a:off x="6197600" y="2205039"/>
            <a:ext cx="5384800" cy="3921125"/>
          </a:xfrm>
        </p:spPr>
        <p:txBody>
          <a:bodyPr/>
          <a:lstStyle/>
          <a:p>
            <a:pPr lvl="0"/>
            <a:endParaRPr lang="nl-NL" noProof="0"/>
          </a:p>
        </p:txBody>
      </p:sp>
      <p:sp>
        <p:nvSpPr>
          <p:cNvPr id="5" name="Date Placeholder 4"/>
          <p:cNvSpPr>
            <a:spLocks noGrp="1" noChangeArrowheads="1"/>
          </p:cNvSpPr>
          <p:nvPr>
            <p:ph type="dt" sz="half" idx="10"/>
          </p:nvPr>
        </p:nvSpPr>
        <p:spPr>
          <a:xfrm>
            <a:off x="609601" y="6245225"/>
            <a:ext cx="3661833"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464051" y="6245225"/>
            <a:ext cx="3562349"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5FAD956E-6FB7-474C-893C-847B1255ECA5}" type="slidenum">
              <a:rPr lang="en-US" altLang="en-US"/>
              <a:pPr>
                <a:defRPr/>
              </a:pPr>
              <a:t>‹#›</a:t>
            </a:fld>
            <a:endParaRPr lang="en-US" altLang="en-US"/>
          </a:p>
        </p:txBody>
      </p:sp>
    </p:spTree>
    <p:extLst>
      <p:ext uri="{BB962C8B-B14F-4D97-AF65-F5344CB8AC3E}">
        <p14:creationId xmlns:p14="http://schemas.microsoft.com/office/powerpoint/2010/main" val="21616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1219200" y="274638"/>
            <a:ext cx="9753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1219200" y="1600200"/>
            <a:ext cx="9753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19200" y="3938589"/>
            <a:ext cx="9753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dt" sz="half" idx="10"/>
          </p:nvPr>
        </p:nvSpPr>
        <p:spPr>
          <a:xfrm>
            <a:off x="609601" y="6245225"/>
            <a:ext cx="3661833" cy="476250"/>
          </a:xfrm>
          <a:prstGeom prst="rect">
            <a:avLst/>
          </a:prstGeom>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8737600" y="6245225"/>
            <a:ext cx="2844800" cy="476250"/>
          </a:xfrm>
          <a:prstGeom prst="rect">
            <a:avLst/>
          </a:prstGeom>
        </p:spPr>
        <p:txBody>
          <a:bodyPr/>
          <a:lstStyle>
            <a:lvl1pPr>
              <a:defRPr smtClean="0"/>
            </a:lvl1pPr>
          </a:lstStyle>
          <a:p>
            <a:pPr>
              <a:defRPr/>
            </a:pPr>
            <a:fld id="{B1E3994F-1831-4E8A-9308-3F36BAFA3784}" type="slidenum">
              <a:rPr lang="en-US" altLang="en-US"/>
              <a:pPr>
                <a:defRPr/>
              </a:pPr>
              <a:t>‹#›</a:t>
            </a:fld>
            <a:endParaRPr lang="en-US" altLang="en-US"/>
          </a:p>
        </p:txBody>
      </p:sp>
    </p:spTree>
    <p:extLst>
      <p:ext uri="{BB962C8B-B14F-4D97-AF65-F5344CB8AC3E}">
        <p14:creationId xmlns:p14="http://schemas.microsoft.com/office/powerpoint/2010/main" val="226878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609600" y="2205039"/>
            <a:ext cx="53848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6197600" y="2205039"/>
            <a:ext cx="53848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a:extLst>
              <a:ext uri="{FF2B5EF4-FFF2-40B4-BE49-F238E27FC236}">
                <a16:creationId xmlns:a16="http://schemas.microsoft.com/office/drawing/2014/main" id="{30F0AEB3-3440-48CF-8688-77C400EC51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F6A63D-1168-48F0-AFE3-38544C7730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C98A0F-6D3B-4BD4-8401-A526EC0B752C}"/>
              </a:ext>
            </a:extLst>
          </p:cNvPr>
          <p:cNvSpPr>
            <a:spLocks noGrp="1" noChangeArrowheads="1"/>
          </p:cNvSpPr>
          <p:nvPr>
            <p:ph type="sldNum" sz="quarter" idx="12"/>
          </p:nvPr>
        </p:nvSpPr>
        <p:spPr>
          <a:ln/>
        </p:spPr>
        <p:txBody>
          <a:bodyPr/>
          <a:lstStyle>
            <a:lvl1pPr>
              <a:defRPr/>
            </a:lvl1pPr>
          </a:lstStyle>
          <a:p>
            <a:pPr>
              <a:defRPr/>
            </a:pPr>
            <a:fld id="{89693F77-E1A8-4644-B950-49E210EA82F7}" type="slidenum">
              <a:rPr lang="en-US" altLang="en-US"/>
              <a:pPr>
                <a:defRPr/>
              </a:pPr>
              <a:t>‹#›</a:t>
            </a:fld>
            <a:endParaRPr lang="en-US" altLang="en-US"/>
          </a:p>
        </p:txBody>
      </p:sp>
    </p:spTree>
    <p:extLst>
      <p:ext uri="{BB962C8B-B14F-4D97-AF65-F5344CB8AC3E}">
        <p14:creationId xmlns:p14="http://schemas.microsoft.com/office/powerpoint/2010/main" val="291950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ackground">
    <p:bg>
      <p:bgPr>
        <a:gradFill flip="none" rotWithShape="1">
          <a:gsLst>
            <a:gs pos="0">
              <a:schemeClr val="accent3"/>
            </a:gs>
            <a:gs pos="0">
              <a:schemeClr val="accent3"/>
            </a:gs>
            <a:gs pos="100000">
              <a:schemeClr val="bg1"/>
            </a:gs>
          </a:gsLst>
          <a:lin ang="10800000" scaled="1"/>
          <a:tileRect/>
        </a:gradFill>
        <a:effectLst/>
      </p:bgPr>
    </p:bg>
    <p:spTree>
      <p:nvGrpSpPr>
        <p:cNvPr id="1" name=""/>
        <p:cNvGrpSpPr/>
        <p:nvPr/>
      </p:nvGrpSpPr>
      <p:grpSpPr>
        <a:xfrm>
          <a:off x="0" y="0"/>
          <a:ext cx="0" cy="0"/>
          <a:chOff x="0" y="0"/>
          <a:chExt cx="0" cy="0"/>
        </a:xfrm>
      </p:grpSpPr>
      <p:pic>
        <p:nvPicPr>
          <p:cNvPr id="5" name="Picture 4" hidden="1"/>
          <p:cNvPicPr>
            <a:picLocks noChangeAspect="1"/>
          </p:cNvPicPr>
          <p:nvPr userDrawn="1"/>
        </p:nvPicPr>
        <p:blipFill>
          <a:blip r:embed="rId2" cstate="print"/>
          <a:stretch>
            <a:fillRect/>
          </a:stretch>
        </p:blipFill>
        <p:spPr>
          <a:xfrm>
            <a:off x="0" y="0"/>
            <a:ext cx="3819525" cy="6981825"/>
          </a:xfrm>
          <a:prstGeom prst="rect">
            <a:avLst/>
          </a:prstGeom>
        </p:spPr>
      </p:pic>
      <p:sp>
        <p:nvSpPr>
          <p:cNvPr id="2" name="Title 1"/>
          <p:cNvSpPr>
            <a:spLocks noGrp="1"/>
          </p:cNvSpPr>
          <p:nvPr>
            <p:ph type="ctrTitle" hasCustomPrompt="1"/>
          </p:nvPr>
        </p:nvSpPr>
        <p:spPr>
          <a:xfrm>
            <a:off x="174171" y="1930400"/>
            <a:ext cx="8740989" cy="638630"/>
          </a:xfrm>
        </p:spPr>
        <p:txBody>
          <a:bodyPr anchor="t">
            <a:normAutofit/>
          </a:bodyPr>
          <a:lstStyle>
            <a:lvl1pPr algn="l">
              <a:defRPr sz="3200">
                <a:solidFill>
                  <a:srgbClr val="B48B6A"/>
                </a:solidFill>
              </a:defRPr>
            </a:lvl1pPr>
          </a:lstStyle>
          <a:p>
            <a:r>
              <a:rPr lang="en-US" dirty="0"/>
              <a:t>Click To Edit Title</a:t>
            </a:r>
          </a:p>
        </p:txBody>
      </p:sp>
      <p:sp>
        <p:nvSpPr>
          <p:cNvPr id="3" name="Subtitle 2"/>
          <p:cNvSpPr>
            <a:spLocks noGrp="1"/>
          </p:cNvSpPr>
          <p:nvPr>
            <p:ph type="subTitle" idx="1"/>
          </p:nvPr>
        </p:nvSpPr>
        <p:spPr>
          <a:xfrm>
            <a:off x="174171" y="2627086"/>
            <a:ext cx="8740989" cy="338030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pic>
        <p:nvPicPr>
          <p:cNvPr id="6" name="CreatingTomorrow"/>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273250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3"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p:nvPr>
        </p:nvSpPr>
        <p:spPr>
          <a:xfrm>
            <a:off x="276226" y="2743200"/>
            <a:ext cx="10515600" cy="34337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3800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475" y="1873885"/>
            <a:ext cx="8537575" cy="792480"/>
          </a:xfrm>
        </p:spPr>
        <p:txBody>
          <a:bodyPr anchor="t">
            <a:normAutofit/>
          </a:bodyPr>
          <a:lstStyle>
            <a:lvl1pPr>
              <a:defRPr sz="2400"/>
            </a:lvl1pPr>
          </a:lstStyle>
          <a:p>
            <a:r>
              <a:rPr lang="en-US"/>
              <a:t>Click To Edit Title</a:t>
            </a:r>
            <a:endParaRPr lang="en-US" dirty="0"/>
          </a:p>
        </p:txBody>
      </p:sp>
      <p:sp>
        <p:nvSpPr>
          <p:cNvPr id="3" name="Content Placeholder 2"/>
          <p:cNvSpPr>
            <a:spLocks noGrp="1"/>
          </p:cNvSpPr>
          <p:nvPr>
            <p:ph idx="1"/>
          </p:nvPr>
        </p:nvSpPr>
        <p:spPr>
          <a:xfrm>
            <a:off x="276226" y="2743200"/>
            <a:ext cx="8537574" cy="3433763"/>
          </a:xfrm>
        </p:spPr>
        <p:txBody>
          <a:bodyPr>
            <a:normAutofit/>
          </a:bodyPr>
          <a:lstStyle>
            <a:lvl1pPr marL="122238" indent="-122238">
              <a:defRPr sz="1600"/>
            </a:lvl1pPr>
            <a:lvl2pPr marL="587375" indent="-130175">
              <a:defRPr sz="1400"/>
            </a:lvl2pPr>
            <a:lvl3pPr marL="1036638" indent="-122238">
              <a:defRPr sz="1200"/>
            </a:lvl3pPr>
            <a:lvl4pPr marL="0" indent="0">
              <a:spcBef>
                <a:spcPts val="1200"/>
              </a:spcBef>
              <a:buFont typeface="Arial" panose="020B0604020202020204" pitchFamily="34" charset="0"/>
              <a:buChar char=" "/>
              <a:defRPr sz="1600" cap="all" baseline="0">
                <a:solidFill>
                  <a:schemeClr val="tx1"/>
                </a:solidFill>
              </a:defRPr>
            </a:lvl4pPr>
            <a:lvl5pPr marL="122238" indent="-122238">
              <a:defRPr lang="en-US" sz="1600" kern="1200" dirty="0">
                <a:solidFill>
                  <a:schemeClr val="accent4"/>
                </a:solidFill>
                <a:latin typeface="Arial" panose="020B0604020202020204" pitchFamily="34" charset="0"/>
                <a:ea typeface="+mn-ea"/>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4377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98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224" y="1623317"/>
            <a:ext cx="10250009" cy="905571"/>
          </a:xfrm>
        </p:spPr>
        <p:txBody>
          <a:bodyPr/>
          <a:lstStyle/>
          <a:p>
            <a:r>
              <a:rPr lang="en-US"/>
              <a:t>Click To Edit Title</a:t>
            </a:r>
            <a:endParaRPr lang="en-US" dirty="0"/>
          </a:p>
        </p:txBody>
      </p:sp>
      <p:sp>
        <p:nvSpPr>
          <p:cNvPr id="4" name="Content Placeholder 3"/>
          <p:cNvSpPr>
            <a:spLocks noGrp="1"/>
          </p:cNvSpPr>
          <p:nvPr>
            <p:ph sz="quarter" idx="10"/>
          </p:nvPr>
        </p:nvSpPr>
        <p:spPr>
          <a:xfrm>
            <a:off x="347663" y="2674938"/>
            <a:ext cx="5040000" cy="3573462"/>
          </a:xfrm>
        </p:spPr>
        <p:txBody>
          <a:bodyPr/>
          <a:lstStyle>
            <a:lvl4pPr marL="285750" indent="-285750">
              <a:defRPr lang="en-US" sz="1600" kern="1200" cap="all" baseline="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11"/>
          </p:nvPr>
        </p:nvSpPr>
        <p:spPr>
          <a:xfrm>
            <a:off x="5672139" y="2684463"/>
            <a:ext cx="5040000" cy="3581400"/>
          </a:xfrm>
        </p:spPr>
        <p:txBody>
          <a:bodyPr/>
          <a:lstStyle>
            <a:lvl4pPr marL="285750" indent="-285750">
              <a:defRPr lang="en-US" sz="1600" kern="1200" cap="all" baseline="0" dirty="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66444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pPr/>
              <a:t>11/26/19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pPr/>
              <a:t>‹#›</a:t>
            </a:fld>
            <a:endParaRPr lang="en-US"/>
          </a:p>
        </p:txBody>
      </p:sp>
      <p:sp>
        <p:nvSpPr>
          <p:cNvPr id="6" name="Title 5"/>
          <p:cNvSpPr>
            <a:spLocks noGrp="1"/>
          </p:cNvSpPr>
          <p:nvPr>
            <p:ph type="title" hasCustomPrompt="1"/>
          </p:nvPr>
        </p:nvSpPr>
        <p:spPr/>
        <p:txBody>
          <a:bodyPr/>
          <a:lstStyle/>
          <a:p>
            <a:r>
              <a:rPr lang="en-US"/>
              <a:t>Click To Edit Title</a:t>
            </a:r>
            <a:endParaRPr lang="en-US" dirty="0"/>
          </a:p>
        </p:txBody>
      </p:sp>
    </p:spTree>
    <p:extLst>
      <p:ext uri="{BB962C8B-B14F-4D97-AF65-F5344CB8AC3E}">
        <p14:creationId xmlns:p14="http://schemas.microsoft.com/office/powerpoint/2010/main" val="418216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pPr/>
              <a:t>11/26/19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pPr/>
              <a:t>‹#›</a:t>
            </a:fld>
            <a:endParaRPr lang="en-US"/>
          </a:p>
        </p:txBody>
      </p:sp>
    </p:spTree>
    <p:extLst>
      <p:ext uri="{BB962C8B-B14F-4D97-AF65-F5344CB8AC3E}">
        <p14:creationId xmlns:p14="http://schemas.microsoft.com/office/powerpoint/2010/main" val="88292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8120" y="2705100"/>
            <a:ext cx="4573905" cy="3163888"/>
          </a:xfrm>
        </p:spPr>
        <p:txBody>
          <a:bodyPr/>
          <a:lstStyle>
            <a:lvl1pPr marL="130175" indent="-130175">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pPr/>
              <a:t>11/26/19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pPr/>
              <a:t>‹#›</a:t>
            </a:fld>
            <a:endParaRPr lang="en-US"/>
          </a:p>
        </p:txBody>
      </p:sp>
      <p:sp>
        <p:nvSpPr>
          <p:cNvPr id="9" name="Title 8"/>
          <p:cNvSpPr>
            <a:spLocks noGrp="1"/>
          </p:cNvSpPr>
          <p:nvPr>
            <p:ph type="title" hasCustomPrompt="1"/>
          </p:nvPr>
        </p:nvSpPr>
        <p:spPr>
          <a:xfrm>
            <a:off x="198120" y="1571946"/>
            <a:ext cx="4573905" cy="1096642"/>
          </a:xfrm>
        </p:spPr>
        <p:txBody>
          <a:bodyPr>
            <a:normAutofit/>
          </a:bodyPr>
          <a:lstStyle>
            <a:lvl1pPr>
              <a:defRPr sz="2400"/>
            </a:lvl1pPr>
          </a:lstStyle>
          <a:p>
            <a:r>
              <a:rPr lang="en-US"/>
              <a:t>Click To Edit Title</a:t>
            </a:r>
            <a:endParaRPr lang="en-US" dirty="0"/>
          </a:p>
        </p:txBody>
      </p:sp>
      <p:sp>
        <p:nvSpPr>
          <p:cNvPr id="11" name="Picture Placeholder 10"/>
          <p:cNvSpPr>
            <a:spLocks noGrp="1"/>
          </p:cNvSpPr>
          <p:nvPr>
            <p:ph type="pic" sz="quarter" idx="13"/>
          </p:nvPr>
        </p:nvSpPr>
        <p:spPr>
          <a:xfrm>
            <a:off x="6339155" y="0"/>
            <a:ext cx="5852845" cy="68785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9998 w 10000"/>
              <a:gd name="connsiteY3" fmla="*/ 10000 h 10000"/>
              <a:gd name="connsiteX4" fmla="*/ 0 w 10000"/>
              <a:gd name="connsiteY4" fmla="*/ 10000 h 10000"/>
              <a:gd name="connsiteX0" fmla="*/ 0 w 9226"/>
              <a:gd name="connsiteY0" fmla="*/ 10030 h 10030"/>
              <a:gd name="connsiteX1" fmla="*/ 1226 w 9226"/>
              <a:gd name="connsiteY1" fmla="*/ 0 h 10030"/>
              <a:gd name="connsiteX2" fmla="*/ 9226 w 9226"/>
              <a:gd name="connsiteY2" fmla="*/ 0 h 10030"/>
              <a:gd name="connsiteX3" fmla="*/ 9224 w 9226"/>
              <a:gd name="connsiteY3" fmla="*/ 10000 h 10030"/>
              <a:gd name="connsiteX4" fmla="*/ 0 w 9226"/>
              <a:gd name="connsiteY4" fmla="*/ 10030 h 10030"/>
              <a:gd name="connsiteX0" fmla="*/ 0 w 9980"/>
              <a:gd name="connsiteY0" fmla="*/ 10000 h 10000"/>
              <a:gd name="connsiteX1" fmla="*/ 1309 w 9980"/>
              <a:gd name="connsiteY1" fmla="*/ 0 h 10000"/>
              <a:gd name="connsiteX2" fmla="*/ 9980 w 9980"/>
              <a:gd name="connsiteY2" fmla="*/ 0 h 10000"/>
              <a:gd name="connsiteX3" fmla="*/ 9978 w 9980"/>
              <a:gd name="connsiteY3" fmla="*/ 9970 h 10000"/>
              <a:gd name="connsiteX4" fmla="*/ 0 w 998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10000">
                <a:moveTo>
                  <a:pt x="0" y="10000"/>
                </a:moveTo>
                <a:lnTo>
                  <a:pt x="1309" y="0"/>
                </a:lnTo>
                <a:lnTo>
                  <a:pt x="9980" y="0"/>
                </a:lnTo>
                <a:cubicBezTo>
                  <a:pt x="9979" y="3323"/>
                  <a:pt x="9979" y="6647"/>
                  <a:pt x="9978" y="9970"/>
                </a:cubicBezTo>
                <a:lnTo>
                  <a:pt x="0" y="10000"/>
                </a:lnTo>
                <a:close/>
              </a:path>
            </a:pathLst>
          </a:custGeo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13362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4" y="1623317"/>
            <a:ext cx="11077575" cy="905571"/>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276225" y="2724149"/>
            <a:ext cx="11077575" cy="345281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8" name="HvA logo"/>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198" y="98654"/>
            <a:ext cx="2987802" cy="594360"/>
          </a:xfrm>
          <a:prstGeom prst="rect">
            <a:avLst/>
          </a:prstGeom>
        </p:spPr>
      </p:pic>
    </p:spTree>
    <p:extLst>
      <p:ext uri="{BB962C8B-B14F-4D97-AF65-F5344CB8AC3E}">
        <p14:creationId xmlns:p14="http://schemas.microsoft.com/office/powerpoint/2010/main" val="31260697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1" r:id="rId4"/>
    <p:sldLayoutId id="2147483669" r:id="rId5"/>
    <p:sldLayoutId id="2147483665" r:id="rId6"/>
    <p:sldLayoutId id="2147483654" r:id="rId7"/>
    <p:sldLayoutId id="2147483655" r:id="rId8"/>
    <p:sldLayoutId id="2147483656" r:id="rId9"/>
    <p:sldLayoutId id="2147483657" r:id="rId10"/>
    <p:sldLayoutId id="2147483664" r:id="rId11"/>
    <p:sldLayoutId id="2147483662" r:id="rId12"/>
    <p:sldLayoutId id="2147483667" r:id="rId13"/>
    <p:sldLayoutId id="2147483668" r:id="rId14"/>
    <p:sldLayoutId id="2147483670" r:id="rId15"/>
  </p:sldLayoutIdLst>
  <p:txStyles>
    <p:titleStyle>
      <a:lvl1pPr algn="l" defTabSz="914400" rtl="0" eaLnBrk="1" latinLnBrk="0" hangingPunct="1">
        <a:lnSpc>
          <a:spcPct val="90000"/>
        </a:lnSpc>
        <a:spcBef>
          <a:spcPct val="0"/>
        </a:spcBef>
        <a:buNone/>
        <a:defRPr sz="3200" kern="1200" cap="all" baseline="0">
          <a:solidFill>
            <a:srgbClr val="B48B6A"/>
          </a:solidFill>
          <a:latin typeface="Arial" panose="020B0604020202020204" pitchFamily="34" charset="0"/>
          <a:ea typeface="+mj-ea"/>
          <a:cs typeface="Arial" panose="020B0604020202020204" pitchFamily="34" charset="0"/>
        </a:defRPr>
      </a:lvl1pPr>
    </p:titleStyle>
    <p:bodyStyle>
      <a:lvl1pPr marL="160338" indent="-160338"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587375" indent="-130175"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2pPr>
      <a:lvl3pPr marL="1028700" indent="-1143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3pPr>
      <a:lvl4pPr marL="1531938" indent="-160338"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Arial" panose="020B0604020202020204" pitchFamily="34" charset="0"/>
          <a:ea typeface="+mn-ea"/>
          <a:cs typeface="Arial" panose="020B0604020202020204" pitchFamily="34" charset="0"/>
        </a:defRPr>
      </a:lvl4pPr>
      <a:lvl5pPr marL="1965325" indent="-136525"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allesovermarktonderzoek.nl/Steekproef-algemeen/steekproefcalculator/"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hyperlink" Target="http://www.npo.nl/labyrint-voor-de-tweede-fase/17-04-2014/NPS_1244430" TargetMode="Externa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bHaZX1Q1s8"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youtube.com/channel/UC-80jye1TRS02IwkMkwzpuQ?view_as=subscrib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www.youtube.com/watch?v=7DC7C4QGKh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www.lynda.com/in/linkedin-learning?src=go-pa&amp;veh=sem_src.go-pa_c.ggl-ldc-sem-b2c-brand-dr-emea-ror-lang-eng-biz-gamma-desktop-core-brand_pcrid_278892763373_pkw_lynda_pmt_e_g.Cj0KCQiAt_PuBRDcARIsAMNlBdpGV2niX5ilpHA_kTcK-9DAVcVlPwyZFU-uYxzucRAcXH47CUdmL50aAm7qEALw_wcB_learning&amp;trk=sem_ldctest2lillp_c.ggl-ldc-sem-b2c-brand-dr-emea-ror-lang-eng-biz-gamma-desktop-core-brand_pkw.lynda_pcrid.278892763373_g.Cj0KCQiAt_PuBRDcARIsAMNlBdpGV2niX5ilpHA_kTcK-9DAVcVlPwyZFU-uYxzucRAcXH47CUdmL50aAm7qEALw_wcB_learning&amp;lpk35=9137&amp;gclid=Cj0KCQiAt_PuBRDcARIsAMNlBdpGV2niX5ilpHA_kTcK-9DAVcVlPwyZFU-uYxzucRAcXH47CUdmL50aAm7qEALw_wcB"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hyperlink" Target="https://lyndaportal.ict.hva.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168" y="1767718"/>
            <a:ext cx="8740989" cy="638630"/>
          </a:xfrm>
        </p:spPr>
        <p:txBody>
          <a:bodyPr>
            <a:noAutofit/>
          </a:bodyPr>
          <a:lstStyle/>
          <a:p>
            <a:r>
              <a:rPr lang="nl-NL" altLang="en-US" sz="3600" b="1" dirty="0">
                <a:solidFill>
                  <a:srgbClr val="C00000"/>
                </a:solidFill>
                <a:latin typeface="+mn-lt"/>
                <a:ea typeface="ＭＳ Ｐゴシック" panose="020B0600070205080204" pitchFamily="34" charset="-128"/>
              </a:rPr>
              <a:t>Kwantitatief Onderzoek</a:t>
            </a:r>
            <a:br>
              <a:rPr lang="nl-NL" altLang="en-US" sz="3600" b="1" dirty="0">
                <a:solidFill>
                  <a:srgbClr val="C00000"/>
                </a:solidFill>
                <a:latin typeface="+mn-lt"/>
                <a:ea typeface="ＭＳ Ｐゴシック" panose="020B0600070205080204" pitchFamily="34" charset="-128"/>
              </a:rPr>
            </a:br>
            <a:r>
              <a:rPr lang="nl-NL" altLang="en-US" sz="3600" b="1" dirty="0">
                <a:solidFill>
                  <a:srgbClr val="C00000"/>
                </a:solidFill>
                <a:latin typeface="+mn-lt"/>
                <a:ea typeface="ＭＳ Ｐゴシック" panose="020B0600070205080204" pitchFamily="34" charset="-128"/>
              </a:rPr>
              <a:t>Benno Academie</a:t>
            </a:r>
            <a:br>
              <a:rPr lang="nl-NL" altLang="en-US" sz="3600" b="1" dirty="0">
                <a:solidFill>
                  <a:srgbClr val="C00000"/>
                </a:solidFill>
                <a:latin typeface="+mn-lt"/>
                <a:ea typeface="ＭＳ Ｐゴシック" panose="020B0600070205080204" pitchFamily="34" charset="-128"/>
              </a:rPr>
            </a:br>
            <a:br>
              <a:rPr lang="nl-NL" altLang="en-US" sz="3600" b="1" dirty="0">
                <a:solidFill>
                  <a:srgbClr val="C00000"/>
                </a:solidFill>
                <a:latin typeface="+mn-lt"/>
                <a:ea typeface="ＭＳ Ｐゴシック" panose="020B0600070205080204" pitchFamily="34" charset="-128"/>
              </a:rPr>
            </a:br>
            <a:br>
              <a:rPr lang="nl-NL" altLang="en-US" sz="3600" b="1" dirty="0">
                <a:solidFill>
                  <a:srgbClr val="C00000"/>
                </a:solidFill>
                <a:latin typeface="+mn-lt"/>
                <a:ea typeface="ＭＳ Ｐゴシック" panose="020B0600070205080204" pitchFamily="34" charset="-128"/>
              </a:rPr>
            </a:br>
            <a:r>
              <a:rPr lang="nl-NL" altLang="en-US" sz="3600" b="1" i="1" dirty="0">
                <a:solidFill>
                  <a:srgbClr val="C00000"/>
                </a:solidFill>
                <a:latin typeface="+mn-lt"/>
                <a:ea typeface="ＭＳ Ｐゴシック" panose="020B0600070205080204" pitchFamily="34" charset="-128"/>
              </a:rPr>
              <a:t>Nathalie &amp; Eline</a:t>
            </a:r>
            <a:endParaRPr lang="en-US" sz="3600" b="1" i="1" dirty="0">
              <a:solidFill>
                <a:srgbClr val="C00000"/>
              </a:solidFill>
              <a:latin typeface="+mn-lt"/>
            </a:endParaRPr>
          </a:p>
        </p:txBody>
      </p:sp>
    </p:spTree>
    <p:extLst>
      <p:ext uri="{BB962C8B-B14F-4D97-AF65-F5344CB8AC3E}">
        <p14:creationId xmlns:p14="http://schemas.microsoft.com/office/powerpoint/2010/main" val="422206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3074" y="890188"/>
            <a:ext cx="11077575" cy="905571"/>
          </a:xfrm>
        </p:spPr>
        <p:txBody>
          <a:bodyPr>
            <a:normAutofit fontScale="90000"/>
          </a:bodyPr>
          <a:lstStyle/>
          <a:p>
            <a:pPr eaLnBrk="1" hangingPunct="1"/>
            <a:r>
              <a:rPr lang="nl-NL" sz="4000" b="1" dirty="0">
                <a:solidFill>
                  <a:srgbClr val="FFC000"/>
                </a:solidFill>
                <a:latin typeface="+mn-lt"/>
                <a:ea typeface="ＭＳ Ｐゴシック" pitchFamily="1" charset="-128"/>
              </a:rPr>
              <a:t>Twee soorten steekproeven</a:t>
            </a:r>
            <a:br>
              <a:rPr lang="nl-NL" dirty="0">
                <a:ea typeface="ＭＳ Ｐゴシック" pitchFamily="1" charset="-128"/>
              </a:rPr>
            </a:br>
            <a:endParaRPr lang="en-US" dirty="0">
              <a:ea typeface="ＭＳ Ｐゴシック" pitchFamily="1" charset="-128"/>
            </a:endParaRPr>
          </a:p>
        </p:txBody>
      </p:sp>
      <p:sp>
        <p:nvSpPr>
          <p:cNvPr id="12291" name="Rectangle 3"/>
          <p:cNvSpPr>
            <a:spLocks noGrp="1" noChangeArrowheads="1"/>
          </p:cNvSpPr>
          <p:nvPr>
            <p:ph idx="1"/>
          </p:nvPr>
        </p:nvSpPr>
        <p:spPr>
          <a:xfrm>
            <a:off x="203074" y="2102511"/>
            <a:ext cx="6846611" cy="4294145"/>
          </a:xfrm>
        </p:spPr>
        <p:txBody>
          <a:bodyPr>
            <a:normAutofit/>
          </a:bodyPr>
          <a:lstStyle/>
          <a:p>
            <a:pPr eaLnBrk="1" hangingPunct="1">
              <a:lnSpc>
                <a:spcPct val="80000"/>
              </a:lnSpc>
            </a:pPr>
            <a:endParaRPr lang="nl-NL" dirty="0">
              <a:ea typeface="ＭＳ Ｐゴシック" pitchFamily="1" charset="-128"/>
            </a:endParaRPr>
          </a:p>
          <a:p>
            <a:pPr marL="0" indent="0" eaLnBrk="1" hangingPunct="1">
              <a:lnSpc>
                <a:spcPct val="80000"/>
              </a:lnSpc>
              <a:buNone/>
            </a:pPr>
            <a:r>
              <a:rPr lang="nl-NL" sz="3500" b="1" dirty="0">
                <a:solidFill>
                  <a:schemeClr val="accent6"/>
                </a:solidFill>
                <a:latin typeface="+mn-lt"/>
                <a:ea typeface="ＭＳ Ｐゴシック" pitchFamily="1" charset="-128"/>
              </a:rPr>
              <a:t>Aselect</a:t>
            </a:r>
            <a:r>
              <a:rPr lang="nl-NL" sz="3500" dirty="0">
                <a:solidFill>
                  <a:schemeClr val="accent6"/>
                </a:solidFill>
                <a:latin typeface="+mn-lt"/>
                <a:ea typeface="ＭＳ Ｐゴシック" pitchFamily="1" charset="-128"/>
              </a:rPr>
              <a:t> </a:t>
            </a:r>
            <a:r>
              <a:rPr lang="nl-NL" sz="3500" dirty="0">
                <a:solidFill>
                  <a:schemeClr val="accent6"/>
                </a:solidFill>
                <a:latin typeface="+mn-lt"/>
                <a:ea typeface="ＭＳ Ｐゴシック" pitchFamily="1" charset="-128"/>
                <a:sym typeface="Wingdings" panose="05000000000000000000" pitchFamily="2" charset="2"/>
              </a:rPr>
              <a:t>versus </a:t>
            </a:r>
            <a:r>
              <a:rPr lang="nl-NL" sz="3500" b="1" dirty="0">
                <a:solidFill>
                  <a:schemeClr val="accent6"/>
                </a:solidFill>
                <a:latin typeface="+mn-lt"/>
                <a:ea typeface="ＭＳ Ｐゴシック" pitchFamily="1" charset="-128"/>
              </a:rPr>
              <a:t>Select</a:t>
            </a:r>
          </a:p>
          <a:p>
            <a:pPr marL="0" indent="0" eaLnBrk="1" hangingPunct="1">
              <a:lnSpc>
                <a:spcPct val="80000"/>
              </a:lnSpc>
              <a:buNone/>
            </a:pPr>
            <a:endParaRPr lang="nl-NL" sz="3500" b="1" dirty="0">
              <a:solidFill>
                <a:schemeClr val="accent6"/>
              </a:solidFill>
              <a:latin typeface="+mn-lt"/>
              <a:ea typeface="ＭＳ Ｐゴシック" pitchFamily="1" charset="-128"/>
              <a:sym typeface="Wingdings" panose="05000000000000000000" pitchFamily="2" charset="2"/>
            </a:endParaRPr>
          </a:p>
          <a:p>
            <a:pPr marL="0" indent="0" eaLnBrk="1" hangingPunct="1">
              <a:lnSpc>
                <a:spcPct val="80000"/>
              </a:lnSpc>
              <a:buNone/>
            </a:pPr>
            <a:endParaRPr lang="nl-NL" sz="3500" b="1" dirty="0">
              <a:solidFill>
                <a:schemeClr val="accent6"/>
              </a:solidFill>
              <a:latin typeface="+mn-lt"/>
              <a:ea typeface="ＭＳ Ｐゴシック" pitchFamily="1" charset="-128"/>
              <a:sym typeface="Wingdings" panose="05000000000000000000" pitchFamily="2" charset="2"/>
            </a:endParaRPr>
          </a:p>
          <a:p>
            <a:pPr marL="0" indent="0" eaLnBrk="1" hangingPunct="1">
              <a:lnSpc>
                <a:spcPct val="80000"/>
              </a:lnSpc>
              <a:buNone/>
            </a:pPr>
            <a:r>
              <a:rPr lang="nl-NL" sz="3500" b="1" dirty="0">
                <a:solidFill>
                  <a:schemeClr val="accent6"/>
                </a:solidFill>
                <a:latin typeface="+mn-lt"/>
                <a:ea typeface="ＭＳ Ｐゴシック" pitchFamily="1" charset="-128"/>
                <a:sym typeface="Wingdings" panose="05000000000000000000" pitchFamily="2" charset="2"/>
              </a:rPr>
              <a:t>Wat doen de meeste studenten?</a:t>
            </a:r>
            <a:endParaRPr lang="nl-NL" sz="3500" dirty="0">
              <a:solidFill>
                <a:schemeClr val="accent6"/>
              </a:solidFill>
              <a:latin typeface="+mn-lt"/>
              <a:ea typeface="ＭＳ Ｐゴシック" pitchFamily="1" charset="-128"/>
              <a:sym typeface="Wingdings" panose="05000000000000000000" pitchFamily="2" charset="2"/>
            </a:endParaRPr>
          </a:p>
        </p:txBody>
      </p:sp>
      <p:pic>
        <p:nvPicPr>
          <p:cNvPr id="12292" name="Picture 5" descr="http://www.tock.nl/knikkers-bewerkt.jpg"/>
          <p:cNvPicPr>
            <a:picLocks noChangeAspect="1" noChangeArrowheads="1"/>
          </p:cNvPicPr>
          <p:nvPr/>
        </p:nvPicPr>
        <p:blipFill>
          <a:blip r:embed="rId3"/>
          <a:srcRect/>
          <a:stretch>
            <a:fillRect/>
          </a:stretch>
        </p:blipFill>
        <p:spPr bwMode="auto">
          <a:xfrm>
            <a:off x="6508929" y="1188382"/>
            <a:ext cx="5518479" cy="5515026"/>
          </a:xfrm>
          <a:prstGeom prst="rect">
            <a:avLst/>
          </a:prstGeom>
          <a:noFill/>
          <a:ln w="9525">
            <a:noFill/>
            <a:miter lim="800000"/>
            <a:headEnd/>
            <a:tailEnd/>
          </a:ln>
        </p:spPr>
      </p:pic>
    </p:spTree>
    <p:extLst>
      <p:ext uri="{BB962C8B-B14F-4D97-AF65-F5344CB8AC3E}">
        <p14:creationId xmlns:p14="http://schemas.microsoft.com/office/powerpoint/2010/main" val="346454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76226" y="934988"/>
            <a:ext cx="11077575" cy="905571"/>
          </a:xfrm>
        </p:spPr>
        <p:txBody>
          <a:bodyPr>
            <a:normAutofit/>
          </a:bodyPr>
          <a:lstStyle/>
          <a:p>
            <a:pPr eaLnBrk="1" hangingPunct="1"/>
            <a:r>
              <a:rPr lang="en-US" sz="3600" b="1" dirty="0" err="1">
                <a:solidFill>
                  <a:srgbClr val="FFC000"/>
                </a:solidFill>
                <a:latin typeface="+mn-lt"/>
              </a:rPr>
              <a:t>Een</a:t>
            </a:r>
            <a:r>
              <a:rPr lang="en-US" sz="3600" b="1" dirty="0">
                <a:solidFill>
                  <a:srgbClr val="FFC000"/>
                </a:solidFill>
                <a:latin typeface="+mn-lt"/>
              </a:rPr>
              <a:t> </a:t>
            </a:r>
            <a:r>
              <a:rPr lang="en-US" sz="3600" b="1" dirty="0" err="1">
                <a:solidFill>
                  <a:srgbClr val="FFC000"/>
                </a:solidFill>
                <a:latin typeface="+mn-lt"/>
              </a:rPr>
              <a:t>goede</a:t>
            </a:r>
            <a:r>
              <a:rPr lang="en-US" sz="3600" b="1" dirty="0">
                <a:solidFill>
                  <a:srgbClr val="FFC000"/>
                </a:solidFill>
                <a:latin typeface="+mn-lt"/>
              </a:rPr>
              <a:t> </a:t>
            </a:r>
            <a:r>
              <a:rPr lang="en-US" sz="3600" b="1" dirty="0" err="1">
                <a:solidFill>
                  <a:srgbClr val="FFC000"/>
                </a:solidFill>
                <a:latin typeface="+mn-lt"/>
              </a:rPr>
              <a:t>steekproef</a:t>
            </a:r>
            <a:r>
              <a:rPr lang="en-US" sz="3600" b="1" dirty="0">
                <a:solidFill>
                  <a:srgbClr val="FFC000"/>
                </a:solidFill>
                <a:latin typeface="+mn-lt"/>
              </a:rPr>
              <a:t> </a:t>
            </a:r>
          </a:p>
        </p:txBody>
      </p:sp>
      <p:sp>
        <p:nvSpPr>
          <p:cNvPr id="16388" name="Rectangle 3"/>
          <p:cNvSpPr>
            <a:spLocks noGrp="1" noChangeArrowheads="1"/>
          </p:cNvSpPr>
          <p:nvPr>
            <p:ph idx="1"/>
          </p:nvPr>
        </p:nvSpPr>
        <p:spPr>
          <a:xfrm>
            <a:off x="432281" y="2126472"/>
            <a:ext cx="10515600" cy="3433763"/>
          </a:xfrm>
        </p:spPr>
        <p:txBody>
          <a:bodyPr>
            <a:noAutofit/>
          </a:bodyPr>
          <a:lstStyle/>
          <a:p>
            <a:pPr eaLnBrk="1" hangingPunct="1">
              <a:lnSpc>
                <a:spcPct val="80000"/>
              </a:lnSpc>
              <a:buNone/>
            </a:pPr>
            <a:r>
              <a:rPr lang="en-US" sz="2800" b="1" i="1" dirty="0" err="1">
                <a:solidFill>
                  <a:schemeClr val="tx2"/>
                </a:solidFill>
                <a:latin typeface="+mn-lt"/>
              </a:rPr>
              <a:t>Representativiteit</a:t>
            </a:r>
            <a:endParaRPr lang="en-US" sz="2800" b="1" dirty="0">
              <a:solidFill>
                <a:schemeClr val="tx2"/>
              </a:solidFill>
              <a:latin typeface="+mn-lt"/>
            </a:endParaRPr>
          </a:p>
          <a:p>
            <a:pPr lvl="1" eaLnBrk="1" hangingPunct="1">
              <a:lnSpc>
                <a:spcPct val="80000"/>
              </a:lnSpc>
            </a:pPr>
            <a:r>
              <a:rPr lang="en-US" sz="2800" dirty="0">
                <a:solidFill>
                  <a:srgbClr val="7030A0"/>
                </a:solidFill>
                <a:latin typeface="+mn-lt"/>
              </a:rPr>
              <a:t> Op </a:t>
            </a:r>
            <a:r>
              <a:rPr lang="en-US" sz="2800" dirty="0" err="1">
                <a:solidFill>
                  <a:srgbClr val="7030A0"/>
                </a:solidFill>
                <a:latin typeface="+mn-lt"/>
              </a:rPr>
              <a:t>aantal</a:t>
            </a:r>
            <a:r>
              <a:rPr lang="en-US" sz="2800" dirty="0">
                <a:solidFill>
                  <a:srgbClr val="7030A0"/>
                </a:solidFill>
                <a:latin typeface="+mn-lt"/>
              </a:rPr>
              <a:t> </a:t>
            </a:r>
            <a:r>
              <a:rPr lang="en-US" sz="2800" dirty="0" err="1">
                <a:solidFill>
                  <a:srgbClr val="7030A0"/>
                </a:solidFill>
                <a:latin typeface="+mn-lt"/>
              </a:rPr>
              <a:t>kenmerken</a:t>
            </a:r>
            <a:r>
              <a:rPr lang="en-US" sz="2800" dirty="0">
                <a:solidFill>
                  <a:srgbClr val="7030A0"/>
                </a:solidFill>
                <a:latin typeface="+mn-lt"/>
              </a:rPr>
              <a:t> is je </a:t>
            </a:r>
            <a:r>
              <a:rPr lang="en-US" sz="2800" dirty="0" err="1">
                <a:solidFill>
                  <a:srgbClr val="7030A0"/>
                </a:solidFill>
                <a:latin typeface="+mn-lt"/>
              </a:rPr>
              <a:t>steekproef</a:t>
            </a:r>
            <a:r>
              <a:rPr lang="en-US" sz="2800" dirty="0">
                <a:solidFill>
                  <a:srgbClr val="7030A0"/>
                </a:solidFill>
                <a:latin typeface="+mn-lt"/>
              </a:rPr>
              <a:t> </a:t>
            </a:r>
            <a:r>
              <a:rPr lang="en-US" sz="2800" dirty="0" err="1">
                <a:solidFill>
                  <a:srgbClr val="7030A0"/>
                </a:solidFill>
                <a:latin typeface="+mn-lt"/>
              </a:rPr>
              <a:t>gelijk</a:t>
            </a:r>
            <a:r>
              <a:rPr lang="en-US" sz="2800" dirty="0">
                <a:solidFill>
                  <a:srgbClr val="7030A0"/>
                </a:solidFill>
                <a:latin typeface="+mn-lt"/>
              </a:rPr>
              <a:t> </a:t>
            </a:r>
            <a:r>
              <a:rPr lang="en-US" sz="2800" dirty="0" err="1">
                <a:solidFill>
                  <a:srgbClr val="7030A0"/>
                </a:solidFill>
                <a:latin typeface="+mn-lt"/>
              </a:rPr>
              <a:t>aan</a:t>
            </a:r>
            <a:r>
              <a:rPr lang="en-US" sz="2800" dirty="0">
                <a:solidFill>
                  <a:srgbClr val="7030A0"/>
                </a:solidFill>
                <a:latin typeface="+mn-lt"/>
              </a:rPr>
              <a:t> de </a:t>
            </a:r>
            <a:r>
              <a:rPr lang="en-US" sz="2800" dirty="0" err="1">
                <a:solidFill>
                  <a:srgbClr val="7030A0"/>
                </a:solidFill>
                <a:latin typeface="+mn-lt"/>
              </a:rPr>
              <a:t>populatie</a:t>
            </a:r>
            <a:r>
              <a:rPr lang="en-US" sz="2800" dirty="0">
                <a:solidFill>
                  <a:srgbClr val="7030A0"/>
                </a:solidFill>
                <a:latin typeface="+mn-lt"/>
              </a:rPr>
              <a:t>. </a:t>
            </a:r>
          </a:p>
          <a:p>
            <a:pPr lvl="1" eaLnBrk="1" hangingPunct="1">
              <a:lnSpc>
                <a:spcPct val="80000"/>
              </a:lnSpc>
            </a:pPr>
            <a:r>
              <a:rPr lang="en-US" sz="2800" dirty="0">
                <a:solidFill>
                  <a:srgbClr val="7030A0"/>
                </a:solidFill>
                <a:latin typeface="+mn-lt"/>
              </a:rPr>
              <a:t> </a:t>
            </a:r>
            <a:r>
              <a:rPr lang="en-US" sz="2800" dirty="0" err="1">
                <a:solidFill>
                  <a:srgbClr val="7030A0"/>
                </a:solidFill>
                <a:latin typeface="+mn-lt"/>
              </a:rPr>
              <a:t>Bijv</a:t>
            </a:r>
            <a:r>
              <a:rPr lang="en-US" sz="2800" dirty="0">
                <a:solidFill>
                  <a:srgbClr val="7030A0"/>
                </a:solidFill>
                <a:latin typeface="+mn-lt"/>
              </a:rPr>
              <a:t>. </a:t>
            </a:r>
            <a:r>
              <a:rPr lang="en-US" sz="2800" dirty="0" err="1">
                <a:solidFill>
                  <a:srgbClr val="7030A0"/>
                </a:solidFill>
                <a:latin typeface="+mn-lt"/>
              </a:rPr>
              <a:t>geslacht</a:t>
            </a:r>
            <a:r>
              <a:rPr lang="en-US" sz="2800" dirty="0">
                <a:solidFill>
                  <a:srgbClr val="7030A0"/>
                </a:solidFill>
                <a:latin typeface="+mn-lt"/>
              </a:rPr>
              <a:t>, </a:t>
            </a:r>
            <a:r>
              <a:rPr lang="en-US" sz="2800" dirty="0" err="1">
                <a:solidFill>
                  <a:srgbClr val="7030A0"/>
                </a:solidFill>
                <a:latin typeface="+mn-lt"/>
              </a:rPr>
              <a:t>leeftijdscategorie</a:t>
            </a:r>
            <a:r>
              <a:rPr lang="en-US" sz="2800" dirty="0">
                <a:solidFill>
                  <a:srgbClr val="7030A0"/>
                </a:solidFill>
                <a:latin typeface="+mn-lt"/>
              </a:rPr>
              <a:t>, </a:t>
            </a:r>
            <a:r>
              <a:rPr lang="en-US" sz="2800" dirty="0" err="1">
                <a:solidFill>
                  <a:srgbClr val="7030A0"/>
                </a:solidFill>
                <a:latin typeface="+mn-lt"/>
              </a:rPr>
              <a:t>burgerlijke</a:t>
            </a:r>
            <a:r>
              <a:rPr lang="en-US" sz="2800" dirty="0">
                <a:solidFill>
                  <a:srgbClr val="7030A0"/>
                </a:solidFill>
                <a:latin typeface="+mn-lt"/>
              </a:rPr>
              <a:t> </a:t>
            </a:r>
            <a:r>
              <a:rPr lang="en-US" sz="2800" dirty="0" err="1">
                <a:solidFill>
                  <a:srgbClr val="7030A0"/>
                </a:solidFill>
                <a:latin typeface="+mn-lt"/>
              </a:rPr>
              <a:t>staat</a:t>
            </a:r>
            <a:endParaRPr lang="en-US" sz="2800" dirty="0">
              <a:solidFill>
                <a:srgbClr val="7030A0"/>
              </a:solidFill>
              <a:latin typeface="+mn-lt"/>
            </a:endParaRPr>
          </a:p>
          <a:p>
            <a:pPr lvl="1" eaLnBrk="1" hangingPunct="1">
              <a:lnSpc>
                <a:spcPct val="80000"/>
              </a:lnSpc>
              <a:buFont typeface="Arial" charset="0"/>
              <a:buNone/>
            </a:pPr>
            <a:endParaRPr lang="en-US" sz="2800" dirty="0">
              <a:latin typeface="+mn-lt"/>
            </a:endParaRPr>
          </a:p>
          <a:p>
            <a:pPr eaLnBrk="1" hangingPunct="1">
              <a:lnSpc>
                <a:spcPct val="80000"/>
              </a:lnSpc>
              <a:buNone/>
            </a:pPr>
            <a:r>
              <a:rPr lang="en-US" sz="2800" b="1" i="1" dirty="0" err="1">
                <a:solidFill>
                  <a:schemeClr val="tx2"/>
                </a:solidFill>
                <a:latin typeface="+mn-lt"/>
              </a:rPr>
              <a:t>Aselect</a:t>
            </a:r>
            <a:endParaRPr lang="en-US" sz="2800" b="1" dirty="0">
              <a:solidFill>
                <a:schemeClr val="tx2"/>
              </a:solidFill>
              <a:latin typeface="+mn-lt"/>
            </a:endParaRPr>
          </a:p>
          <a:p>
            <a:pPr lvl="1" eaLnBrk="1" hangingPunct="1">
              <a:lnSpc>
                <a:spcPct val="80000"/>
              </a:lnSpc>
            </a:pPr>
            <a:r>
              <a:rPr lang="en-US" sz="2800" dirty="0">
                <a:solidFill>
                  <a:srgbClr val="7030A0"/>
                </a:solidFill>
                <a:latin typeface="+mn-lt"/>
              </a:rPr>
              <a:t> Elke </a:t>
            </a:r>
            <a:r>
              <a:rPr lang="en-US" sz="2800" dirty="0" err="1">
                <a:solidFill>
                  <a:srgbClr val="7030A0"/>
                </a:solidFill>
                <a:latin typeface="+mn-lt"/>
              </a:rPr>
              <a:t>persoon</a:t>
            </a:r>
            <a:r>
              <a:rPr lang="en-US" sz="2800" dirty="0">
                <a:solidFill>
                  <a:srgbClr val="7030A0"/>
                </a:solidFill>
                <a:latin typeface="+mn-lt"/>
              </a:rPr>
              <a:t> </a:t>
            </a:r>
            <a:r>
              <a:rPr lang="en-US" sz="2800" dirty="0" err="1">
                <a:solidFill>
                  <a:srgbClr val="7030A0"/>
                </a:solidFill>
                <a:latin typeface="+mn-lt"/>
              </a:rPr>
              <a:t>heeft</a:t>
            </a:r>
            <a:r>
              <a:rPr lang="en-US" sz="2800" dirty="0">
                <a:solidFill>
                  <a:srgbClr val="7030A0"/>
                </a:solidFill>
                <a:latin typeface="+mn-lt"/>
              </a:rPr>
              <a:t> </a:t>
            </a:r>
            <a:r>
              <a:rPr lang="en-US" sz="2800" dirty="0" err="1">
                <a:solidFill>
                  <a:srgbClr val="7030A0"/>
                </a:solidFill>
                <a:latin typeface="+mn-lt"/>
              </a:rPr>
              <a:t>een</a:t>
            </a:r>
            <a:r>
              <a:rPr lang="en-US" sz="2800" dirty="0">
                <a:solidFill>
                  <a:srgbClr val="7030A0"/>
                </a:solidFill>
                <a:latin typeface="+mn-lt"/>
              </a:rPr>
              <a:t> </a:t>
            </a:r>
            <a:r>
              <a:rPr lang="en-US" sz="2800" dirty="0" err="1">
                <a:solidFill>
                  <a:srgbClr val="7030A0"/>
                </a:solidFill>
                <a:latin typeface="+mn-lt"/>
              </a:rPr>
              <a:t>berekenbare</a:t>
            </a:r>
            <a:r>
              <a:rPr lang="en-US" sz="2800" dirty="0">
                <a:solidFill>
                  <a:srgbClr val="7030A0"/>
                </a:solidFill>
                <a:latin typeface="+mn-lt"/>
              </a:rPr>
              <a:t> </a:t>
            </a:r>
            <a:r>
              <a:rPr lang="en-US" sz="2800" dirty="0" err="1">
                <a:solidFill>
                  <a:srgbClr val="7030A0"/>
                </a:solidFill>
                <a:latin typeface="+mn-lt"/>
              </a:rPr>
              <a:t>kans</a:t>
            </a:r>
            <a:r>
              <a:rPr lang="en-US" sz="2800" dirty="0">
                <a:solidFill>
                  <a:srgbClr val="7030A0"/>
                </a:solidFill>
                <a:latin typeface="+mn-lt"/>
              </a:rPr>
              <a:t> om in je </a:t>
            </a:r>
            <a:r>
              <a:rPr lang="en-US" sz="2800" dirty="0" err="1">
                <a:solidFill>
                  <a:srgbClr val="7030A0"/>
                </a:solidFill>
                <a:latin typeface="+mn-lt"/>
              </a:rPr>
              <a:t>steekproef</a:t>
            </a:r>
            <a:r>
              <a:rPr lang="en-US" sz="2800" dirty="0">
                <a:solidFill>
                  <a:srgbClr val="7030A0"/>
                </a:solidFill>
                <a:latin typeface="+mn-lt"/>
              </a:rPr>
              <a:t> </a:t>
            </a:r>
            <a:r>
              <a:rPr lang="en-US" sz="2800" dirty="0" err="1">
                <a:solidFill>
                  <a:srgbClr val="7030A0"/>
                </a:solidFill>
                <a:latin typeface="+mn-lt"/>
              </a:rPr>
              <a:t>terecht</a:t>
            </a:r>
            <a:r>
              <a:rPr lang="en-US" sz="2800" dirty="0">
                <a:solidFill>
                  <a:srgbClr val="7030A0"/>
                </a:solidFill>
                <a:latin typeface="+mn-lt"/>
              </a:rPr>
              <a:t> </a:t>
            </a:r>
            <a:r>
              <a:rPr lang="en-US" sz="2800" dirty="0" err="1">
                <a:solidFill>
                  <a:srgbClr val="7030A0"/>
                </a:solidFill>
                <a:latin typeface="+mn-lt"/>
              </a:rPr>
              <a:t>te</a:t>
            </a:r>
            <a:r>
              <a:rPr lang="en-US" sz="2800" dirty="0">
                <a:solidFill>
                  <a:srgbClr val="7030A0"/>
                </a:solidFill>
                <a:latin typeface="+mn-lt"/>
              </a:rPr>
              <a:t> </a:t>
            </a:r>
            <a:r>
              <a:rPr lang="en-US" sz="2800" dirty="0" err="1">
                <a:solidFill>
                  <a:srgbClr val="7030A0"/>
                </a:solidFill>
                <a:latin typeface="+mn-lt"/>
              </a:rPr>
              <a:t>komen</a:t>
            </a:r>
            <a:r>
              <a:rPr lang="en-US" sz="2800" dirty="0">
                <a:solidFill>
                  <a:srgbClr val="7030A0"/>
                </a:solidFill>
                <a:latin typeface="+mn-lt"/>
              </a:rPr>
              <a:t>.</a:t>
            </a:r>
          </a:p>
          <a:p>
            <a:pPr lvl="1" eaLnBrk="1" hangingPunct="1">
              <a:lnSpc>
                <a:spcPct val="80000"/>
              </a:lnSpc>
              <a:buFont typeface="Arial" charset="0"/>
              <a:buNone/>
            </a:pPr>
            <a:endParaRPr lang="en-US" sz="2800" dirty="0">
              <a:latin typeface="+mn-lt"/>
            </a:endParaRPr>
          </a:p>
          <a:p>
            <a:pPr eaLnBrk="1" hangingPunct="1">
              <a:lnSpc>
                <a:spcPct val="80000"/>
              </a:lnSpc>
              <a:buNone/>
            </a:pPr>
            <a:r>
              <a:rPr lang="en-US" sz="2800" b="1" i="1" dirty="0" err="1">
                <a:solidFill>
                  <a:schemeClr val="tx2"/>
                </a:solidFill>
                <a:latin typeface="+mn-lt"/>
              </a:rPr>
              <a:t>Omvang</a:t>
            </a:r>
            <a:endParaRPr lang="en-US" sz="2800" b="1" dirty="0">
              <a:solidFill>
                <a:schemeClr val="tx2"/>
              </a:solidFill>
              <a:latin typeface="+mn-lt"/>
            </a:endParaRPr>
          </a:p>
          <a:p>
            <a:pPr lvl="1" eaLnBrk="1" hangingPunct="1">
              <a:lnSpc>
                <a:spcPct val="80000"/>
              </a:lnSpc>
            </a:pPr>
            <a:r>
              <a:rPr lang="en-US" sz="2800" dirty="0">
                <a:solidFill>
                  <a:srgbClr val="7030A0"/>
                </a:solidFill>
                <a:latin typeface="+mn-lt"/>
              </a:rPr>
              <a:t> Je </a:t>
            </a:r>
            <a:r>
              <a:rPr lang="en-US" sz="2800" dirty="0" err="1">
                <a:solidFill>
                  <a:srgbClr val="7030A0"/>
                </a:solidFill>
                <a:latin typeface="+mn-lt"/>
              </a:rPr>
              <a:t>steekproef</a:t>
            </a:r>
            <a:r>
              <a:rPr lang="en-US" sz="2800" dirty="0">
                <a:solidFill>
                  <a:srgbClr val="7030A0"/>
                </a:solidFill>
                <a:latin typeface="+mn-lt"/>
              </a:rPr>
              <a:t> </a:t>
            </a:r>
            <a:r>
              <a:rPr lang="en-US" sz="2800" dirty="0" err="1">
                <a:solidFill>
                  <a:srgbClr val="7030A0"/>
                </a:solidFill>
                <a:latin typeface="+mn-lt"/>
              </a:rPr>
              <a:t>moet</a:t>
            </a:r>
            <a:r>
              <a:rPr lang="en-US" sz="2800" dirty="0">
                <a:solidFill>
                  <a:srgbClr val="7030A0"/>
                </a:solidFill>
                <a:latin typeface="+mn-lt"/>
              </a:rPr>
              <a:t> </a:t>
            </a:r>
            <a:r>
              <a:rPr lang="en-US" sz="2800" dirty="0" err="1">
                <a:solidFill>
                  <a:srgbClr val="7030A0"/>
                </a:solidFill>
                <a:latin typeface="+mn-lt"/>
              </a:rPr>
              <a:t>voldoende</a:t>
            </a:r>
            <a:r>
              <a:rPr lang="en-US" sz="2800" dirty="0">
                <a:solidFill>
                  <a:srgbClr val="7030A0"/>
                </a:solidFill>
                <a:latin typeface="+mn-lt"/>
              </a:rPr>
              <a:t> </a:t>
            </a:r>
            <a:r>
              <a:rPr lang="en-US" sz="2800" dirty="0" err="1">
                <a:solidFill>
                  <a:srgbClr val="7030A0"/>
                </a:solidFill>
                <a:latin typeface="+mn-lt"/>
              </a:rPr>
              <a:t>groot</a:t>
            </a:r>
            <a:r>
              <a:rPr lang="en-US" sz="2800" dirty="0">
                <a:solidFill>
                  <a:srgbClr val="7030A0"/>
                </a:solidFill>
                <a:latin typeface="+mn-lt"/>
              </a:rPr>
              <a:t> </a:t>
            </a:r>
            <a:r>
              <a:rPr lang="en-US" sz="2800" dirty="0" err="1">
                <a:solidFill>
                  <a:srgbClr val="7030A0"/>
                </a:solidFill>
                <a:latin typeface="+mn-lt"/>
              </a:rPr>
              <a:t>zijn</a:t>
            </a:r>
            <a:r>
              <a:rPr lang="en-US" sz="2800" dirty="0">
                <a:solidFill>
                  <a:srgbClr val="7030A0"/>
                </a:solidFill>
                <a:latin typeface="+mn-lt"/>
              </a:rPr>
              <a:t>, </a:t>
            </a:r>
            <a:r>
              <a:rPr lang="en-US" sz="2800" dirty="0" err="1">
                <a:solidFill>
                  <a:srgbClr val="7030A0"/>
                </a:solidFill>
                <a:latin typeface="+mn-lt"/>
              </a:rPr>
              <a:t>afhankelijk</a:t>
            </a:r>
            <a:r>
              <a:rPr lang="en-US" sz="2800" dirty="0">
                <a:solidFill>
                  <a:srgbClr val="7030A0"/>
                </a:solidFill>
                <a:latin typeface="+mn-lt"/>
              </a:rPr>
              <a:t> van de </a:t>
            </a:r>
            <a:r>
              <a:rPr lang="en-US" sz="2800" dirty="0" err="1">
                <a:solidFill>
                  <a:srgbClr val="7030A0"/>
                </a:solidFill>
                <a:latin typeface="+mn-lt"/>
              </a:rPr>
              <a:t>gewenste</a:t>
            </a:r>
            <a:r>
              <a:rPr lang="en-US" sz="2800" dirty="0">
                <a:solidFill>
                  <a:srgbClr val="7030A0"/>
                </a:solidFill>
                <a:latin typeface="+mn-lt"/>
              </a:rPr>
              <a:t> </a:t>
            </a:r>
            <a:r>
              <a:rPr lang="en-US" sz="2800" dirty="0" err="1">
                <a:solidFill>
                  <a:srgbClr val="7030A0"/>
                </a:solidFill>
                <a:latin typeface="+mn-lt"/>
              </a:rPr>
              <a:t>nauwkeurigheid</a:t>
            </a:r>
            <a:r>
              <a:rPr lang="en-US" sz="2800" dirty="0">
                <a:solidFill>
                  <a:srgbClr val="7030A0"/>
                </a:solidFill>
                <a:latin typeface="+mn-lt"/>
              </a:rPr>
              <a:t> en </a:t>
            </a:r>
            <a:r>
              <a:rPr lang="en-US" sz="2800" dirty="0" err="1">
                <a:solidFill>
                  <a:srgbClr val="7030A0"/>
                </a:solidFill>
                <a:latin typeface="+mn-lt"/>
              </a:rPr>
              <a:t>populatiegrootte</a:t>
            </a:r>
            <a:r>
              <a:rPr lang="en-US" sz="2800" dirty="0">
                <a:solidFill>
                  <a:srgbClr val="7030A0"/>
                </a:solidFill>
                <a:latin typeface="+mn-lt"/>
              </a:rPr>
              <a:t>.</a:t>
            </a:r>
          </a:p>
        </p:txBody>
      </p:sp>
      <p:sp>
        <p:nvSpPr>
          <p:cNvPr id="16386" name="Tijdelijke aanduiding voor voettekst 4"/>
          <p:cNvSpPr>
            <a:spLocks noGrp="1"/>
          </p:cNvSpPr>
          <p:nvPr>
            <p:ph type="ftr" sz="quarter" idx="4294967295"/>
          </p:nvPr>
        </p:nvSpPr>
        <p:spPr>
          <a:xfrm>
            <a:off x="11355388" y="6124575"/>
            <a:ext cx="836612" cy="365125"/>
          </a:xfrm>
          <a:prstGeom prst="rect">
            <a:avLst/>
          </a:prstGeom>
          <a:noFill/>
          <a:ln>
            <a:miter lim="800000"/>
            <a:headEnd/>
            <a:tailEnd/>
          </a:ln>
        </p:spPr>
        <p:txBody>
          <a:bodyPr/>
          <a:lstStyle/>
          <a:p>
            <a:r>
              <a:rPr lang="en-US">
                <a:solidFill>
                  <a:prstClr val="white"/>
                </a:solidFill>
              </a:rPr>
              <a:t>© Verhoeven – Boom Lemma uitgevers</a:t>
            </a:r>
          </a:p>
        </p:txBody>
      </p:sp>
      <p:pic>
        <p:nvPicPr>
          <p:cNvPr id="5" name="Picture 7" descr="http://www.vertenonlinemarketing.nl/images/Plaatje%20steekproef.png"/>
          <p:cNvPicPr>
            <a:picLocks noChangeAspect="1" noChangeArrowheads="1"/>
          </p:cNvPicPr>
          <p:nvPr/>
        </p:nvPicPr>
        <p:blipFill>
          <a:blip r:embed="rId3"/>
          <a:srcRect/>
          <a:stretch>
            <a:fillRect/>
          </a:stretch>
        </p:blipFill>
        <p:spPr bwMode="auto">
          <a:xfrm>
            <a:off x="9345168" y="217558"/>
            <a:ext cx="2629694" cy="2340432"/>
          </a:xfrm>
          <a:prstGeom prst="rect">
            <a:avLst/>
          </a:prstGeom>
          <a:noFill/>
          <a:ln w="9525">
            <a:noFill/>
            <a:miter lim="800000"/>
            <a:headEnd/>
            <a:tailEnd/>
          </a:ln>
        </p:spPr>
      </p:pic>
    </p:spTree>
    <p:extLst>
      <p:ext uri="{BB962C8B-B14F-4D97-AF65-F5344CB8AC3E}">
        <p14:creationId xmlns:p14="http://schemas.microsoft.com/office/powerpoint/2010/main" val="8495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5632" y="751577"/>
            <a:ext cx="11077575" cy="905571"/>
          </a:xfrm>
        </p:spPr>
        <p:txBody>
          <a:bodyPr>
            <a:normAutofit/>
          </a:bodyPr>
          <a:lstStyle/>
          <a:p>
            <a:pPr eaLnBrk="1" hangingPunct="1"/>
            <a:r>
              <a:rPr lang="nl-NL" b="1" dirty="0">
                <a:solidFill>
                  <a:srgbClr val="FFC000"/>
                </a:solidFill>
                <a:latin typeface="+mn-lt"/>
                <a:ea typeface="ＭＳ Ｐゴシック" pitchFamily="1" charset="-128"/>
              </a:rPr>
              <a:t>Populatie en steekproef</a:t>
            </a:r>
            <a:endParaRPr lang="en-US" b="1" dirty="0">
              <a:solidFill>
                <a:srgbClr val="FFC000"/>
              </a:solidFill>
              <a:latin typeface="+mn-lt"/>
              <a:ea typeface="ＭＳ Ｐゴシック" pitchFamily="1" charset="-128"/>
            </a:endParaRPr>
          </a:p>
        </p:txBody>
      </p:sp>
      <p:sp>
        <p:nvSpPr>
          <p:cNvPr id="20483" name="Rectangle 3"/>
          <p:cNvSpPr>
            <a:spLocks noGrp="1" noChangeArrowheads="1"/>
          </p:cNvSpPr>
          <p:nvPr>
            <p:ph idx="1"/>
          </p:nvPr>
        </p:nvSpPr>
        <p:spPr>
          <a:xfrm>
            <a:off x="508000" y="1521681"/>
            <a:ext cx="11684000" cy="5642800"/>
          </a:xfrm>
        </p:spPr>
        <p:txBody>
          <a:bodyPr>
            <a:normAutofit/>
          </a:bodyPr>
          <a:lstStyle/>
          <a:p>
            <a:pPr eaLnBrk="1" hangingPunct="1">
              <a:lnSpc>
                <a:spcPct val="90000"/>
              </a:lnSpc>
            </a:pPr>
            <a:r>
              <a:rPr lang="nl-NL" sz="2800" b="1" dirty="0">
                <a:solidFill>
                  <a:schemeClr val="tx2"/>
                </a:solidFill>
                <a:latin typeface="+mn-lt"/>
                <a:ea typeface="ＭＳ Ｐゴシック" pitchFamily="1" charset="-128"/>
              </a:rPr>
              <a:t> Populatie</a:t>
            </a:r>
          </a:p>
          <a:p>
            <a:pPr eaLnBrk="1" hangingPunct="1">
              <a:lnSpc>
                <a:spcPct val="90000"/>
              </a:lnSpc>
              <a:buFontTx/>
              <a:buNone/>
            </a:pPr>
            <a:r>
              <a:rPr lang="nl-NL" sz="2800" i="1" dirty="0">
                <a:solidFill>
                  <a:schemeClr val="tx2"/>
                </a:solidFill>
                <a:latin typeface="+mn-lt"/>
                <a:ea typeface="ＭＳ Ｐゴシック" pitchFamily="1" charset="-128"/>
              </a:rPr>
              <a:t>	 </a:t>
            </a:r>
            <a:r>
              <a:rPr lang="nl-NL" sz="2800" i="1" dirty="0" err="1">
                <a:solidFill>
                  <a:srgbClr val="7030A0"/>
                </a:solidFill>
                <a:latin typeface="+mn-lt"/>
                <a:ea typeface="ＭＳ Ｐゴシック" pitchFamily="1" charset="-128"/>
              </a:rPr>
              <a:t>Bijv</a:t>
            </a:r>
            <a:r>
              <a:rPr lang="nl-NL" sz="2800" i="1" dirty="0">
                <a:solidFill>
                  <a:srgbClr val="7030A0"/>
                </a:solidFill>
                <a:latin typeface="+mn-lt"/>
                <a:ea typeface="ＭＳ Ｐゴシック" pitchFamily="1" charset="-128"/>
              </a:rPr>
              <a:t>: alle eerstejaars hbo-studenten in Nederland.</a:t>
            </a:r>
          </a:p>
          <a:p>
            <a:pPr eaLnBrk="1" hangingPunct="1">
              <a:lnSpc>
                <a:spcPct val="90000"/>
              </a:lnSpc>
            </a:pPr>
            <a:endParaRPr lang="nl-NL" sz="1200" dirty="0">
              <a:solidFill>
                <a:schemeClr val="tx2"/>
              </a:solidFill>
              <a:latin typeface="+mn-lt"/>
              <a:ea typeface="ＭＳ Ｐゴシック" pitchFamily="1" charset="-128"/>
            </a:endParaRPr>
          </a:p>
          <a:p>
            <a:pPr eaLnBrk="1" hangingPunct="1">
              <a:lnSpc>
                <a:spcPct val="90000"/>
              </a:lnSpc>
            </a:pPr>
            <a:r>
              <a:rPr lang="nl-NL" sz="2800" b="1" dirty="0">
                <a:solidFill>
                  <a:schemeClr val="tx2"/>
                </a:solidFill>
                <a:latin typeface="+mn-lt"/>
                <a:ea typeface="ＭＳ Ｐゴシック" pitchFamily="1" charset="-128"/>
              </a:rPr>
              <a:t> Steekproefkader</a:t>
            </a:r>
          </a:p>
          <a:p>
            <a:pPr marL="669925" lvl="1" indent="-325438">
              <a:lnSpc>
                <a:spcPct val="90000"/>
              </a:lnSpc>
              <a:buNone/>
            </a:pPr>
            <a:r>
              <a:rPr lang="nl-NL" sz="2800" i="1" dirty="0" err="1">
                <a:solidFill>
                  <a:srgbClr val="7030A0"/>
                </a:solidFill>
                <a:latin typeface="+mn-lt"/>
                <a:ea typeface="ＭＳ Ｐゴシック" pitchFamily="1" charset="-128"/>
              </a:rPr>
              <a:t>Bijv</a:t>
            </a:r>
            <a:r>
              <a:rPr lang="nl-NL" sz="2800" i="1" dirty="0">
                <a:solidFill>
                  <a:srgbClr val="7030A0"/>
                </a:solidFill>
                <a:latin typeface="+mn-lt"/>
                <a:ea typeface="ＭＳ Ｐゴシック" pitchFamily="1" charset="-128"/>
              </a:rPr>
              <a:t>: database van alle eerstejaars hbo-studenten in Nederland.</a:t>
            </a:r>
          </a:p>
          <a:p>
            <a:pPr marL="669925" lvl="1" indent="-325438">
              <a:lnSpc>
                <a:spcPct val="90000"/>
              </a:lnSpc>
              <a:buNone/>
            </a:pPr>
            <a:endParaRPr lang="nl-NL" sz="1200" dirty="0">
              <a:solidFill>
                <a:schemeClr val="tx2"/>
              </a:solidFill>
              <a:latin typeface="+mn-lt"/>
              <a:ea typeface="ＭＳ Ｐゴシック" pitchFamily="1" charset="-128"/>
            </a:endParaRPr>
          </a:p>
          <a:p>
            <a:pPr eaLnBrk="1" hangingPunct="1">
              <a:lnSpc>
                <a:spcPct val="90000"/>
              </a:lnSpc>
            </a:pPr>
            <a:r>
              <a:rPr lang="nl-NL" sz="2800" b="1" dirty="0">
                <a:solidFill>
                  <a:schemeClr val="tx2"/>
                </a:solidFill>
                <a:latin typeface="+mn-lt"/>
                <a:ea typeface="ＭＳ Ｐゴシック" pitchFamily="1" charset="-128"/>
              </a:rPr>
              <a:t> Steekproef </a:t>
            </a:r>
          </a:p>
          <a:p>
            <a:pPr eaLnBrk="1" hangingPunct="1">
              <a:lnSpc>
                <a:spcPct val="90000"/>
              </a:lnSpc>
              <a:buFontTx/>
              <a:buNone/>
            </a:pPr>
            <a:r>
              <a:rPr lang="nl-NL" sz="2800" b="1" dirty="0">
                <a:solidFill>
                  <a:schemeClr val="tx2"/>
                </a:solidFill>
                <a:latin typeface="+mn-lt"/>
                <a:ea typeface="ＭＳ Ｐゴシック" pitchFamily="1" charset="-128"/>
              </a:rPr>
              <a:t>	bruto:</a:t>
            </a:r>
          </a:p>
          <a:p>
            <a:pPr marL="669925" lvl="1" indent="-325438">
              <a:lnSpc>
                <a:spcPct val="90000"/>
              </a:lnSpc>
              <a:buNone/>
            </a:pPr>
            <a:r>
              <a:rPr lang="nl-NL" sz="2800" i="1" dirty="0" err="1">
                <a:solidFill>
                  <a:srgbClr val="7030A0"/>
                </a:solidFill>
                <a:latin typeface="+mn-lt"/>
                <a:ea typeface="ＭＳ Ｐゴシック" pitchFamily="1" charset="-128"/>
              </a:rPr>
              <a:t>Bijv</a:t>
            </a:r>
            <a:r>
              <a:rPr lang="nl-NL" sz="2800" i="1" dirty="0">
                <a:solidFill>
                  <a:srgbClr val="7030A0"/>
                </a:solidFill>
                <a:latin typeface="+mn-lt"/>
                <a:ea typeface="ＭＳ Ｐゴシック" pitchFamily="1" charset="-128"/>
              </a:rPr>
              <a:t>: alle eerstejaars die worden benaderd om mee te doen aan de enquête.</a:t>
            </a:r>
          </a:p>
          <a:p>
            <a:pPr eaLnBrk="1" hangingPunct="1">
              <a:lnSpc>
                <a:spcPct val="90000"/>
              </a:lnSpc>
              <a:buFontTx/>
              <a:buNone/>
            </a:pPr>
            <a:r>
              <a:rPr lang="nl-NL" sz="2800" b="1" dirty="0">
                <a:solidFill>
                  <a:schemeClr val="tx2"/>
                </a:solidFill>
                <a:latin typeface="+mn-lt"/>
                <a:ea typeface="ＭＳ Ｐゴシック" pitchFamily="1" charset="-128"/>
              </a:rPr>
              <a:t>	netto:</a:t>
            </a:r>
          </a:p>
          <a:p>
            <a:pPr marL="669925" lvl="1" indent="-325438">
              <a:lnSpc>
                <a:spcPct val="90000"/>
              </a:lnSpc>
              <a:buNone/>
            </a:pPr>
            <a:r>
              <a:rPr lang="nl-NL" sz="2800" i="1" dirty="0" err="1">
                <a:solidFill>
                  <a:srgbClr val="7030A0"/>
                </a:solidFill>
                <a:latin typeface="+mn-lt"/>
                <a:ea typeface="ＭＳ Ｐゴシック" pitchFamily="1" charset="-128"/>
              </a:rPr>
              <a:t>Bijv</a:t>
            </a:r>
            <a:r>
              <a:rPr lang="nl-NL" sz="2800" i="1" dirty="0">
                <a:solidFill>
                  <a:srgbClr val="7030A0"/>
                </a:solidFill>
                <a:latin typeface="+mn-lt"/>
                <a:ea typeface="ＭＳ Ｐゴシック" pitchFamily="1" charset="-128"/>
              </a:rPr>
              <a:t>: alle eerstejaars die daadwerkelijk de enquête hebben ingevuld.</a:t>
            </a:r>
          </a:p>
          <a:p>
            <a:pPr marL="669925" lvl="1" indent="-325438">
              <a:lnSpc>
                <a:spcPct val="90000"/>
              </a:lnSpc>
              <a:buNone/>
            </a:pPr>
            <a:endParaRPr lang="nl-NL" sz="3200" i="1" dirty="0">
              <a:solidFill>
                <a:srgbClr val="0070C0"/>
              </a:solidFill>
              <a:ea typeface="ＭＳ Ｐゴシック" pitchFamily="1" charset="-128"/>
            </a:endParaRPr>
          </a:p>
          <a:p>
            <a:pPr marL="669925" lvl="1" indent="-325438">
              <a:lnSpc>
                <a:spcPct val="90000"/>
              </a:lnSpc>
              <a:buNone/>
            </a:pPr>
            <a:endParaRPr lang="nl-NL" i="1" dirty="0">
              <a:solidFill>
                <a:srgbClr val="0070C0"/>
              </a:solidFill>
              <a:ea typeface="ＭＳ Ｐゴシック" pitchFamily="1" charset="-128"/>
            </a:endParaRPr>
          </a:p>
          <a:p>
            <a:pPr marL="669925" lvl="1" indent="-325438">
              <a:lnSpc>
                <a:spcPct val="90000"/>
              </a:lnSpc>
              <a:buNone/>
            </a:pPr>
            <a:endParaRPr lang="nl-NL" i="1" dirty="0">
              <a:solidFill>
                <a:srgbClr val="0070C0"/>
              </a:solidFill>
              <a:ea typeface="ＭＳ Ｐゴシック" pitchFamily="1" charset="-128"/>
            </a:endParaRPr>
          </a:p>
          <a:p>
            <a:pPr marL="669925" lvl="1" indent="-325438">
              <a:lnSpc>
                <a:spcPct val="90000"/>
              </a:lnSpc>
              <a:buNone/>
            </a:pPr>
            <a:endParaRPr lang="nl-NL" i="1" dirty="0">
              <a:solidFill>
                <a:srgbClr val="0070C0"/>
              </a:solidFill>
              <a:ea typeface="ＭＳ Ｐゴシック" pitchFamily="1" charset="-128"/>
            </a:endParaRPr>
          </a:p>
          <a:p>
            <a:pPr marL="669925" lvl="1" indent="-325438">
              <a:lnSpc>
                <a:spcPct val="90000"/>
              </a:lnSpc>
              <a:buNone/>
            </a:pPr>
            <a:endParaRPr lang="en-US" i="1" dirty="0">
              <a:solidFill>
                <a:srgbClr val="0070C0"/>
              </a:solidFill>
              <a:ea typeface="ＭＳ Ｐゴシック" pitchFamily="1" charset="-128"/>
            </a:endParaRPr>
          </a:p>
        </p:txBody>
      </p:sp>
      <p:pic>
        <p:nvPicPr>
          <p:cNvPr id="2" name="Afbeelding 1"/>
          <p:cNvPicPr>
            <a:picLocks noChangeAspect="1"/>
          </p:cNvPicPr>
          <p:nvPr/>
        </p:nvPicPr>
        <p:blipFill>
          <a:blip r:embed="rId3"/>
          <a:stretch>
            <a:fillRect/>
          </a:stretch>
        </p:blipFill>
        <p:spPr>
          <a:xfrm>
            <a:off x="9190000" y="209532"/>
            <a:ext cx="2627604" cy="2341067"/>
          </a:xfrm>
          <a:prstGeom prst="rect">
            <a:avLst/>
          </a:prstGeom>
        </p:spPr>
      </p:pic>
    </p:spTree>
    <p:extLst>
      <p:ext uri="{BB962C8B-B14F-4D97-AF65-F5344CB8AC3E}">
        <p14:creationId xmlns:p14="http://schemas.microsoft.com/office/powerpoint/2010/main" val="24906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xEl>
                                              <p:pRg st="7" end="7"/>
                                            </p:txEl>
                                          </p:spTgt>
                                        </p:tgtEl>
                                        <p:attrNameLst>
                                          <p:attrName>style.visibility</p:attrName>
                                        </p:attrNameLst>
                                      </p:cBhvr>
                                      <p:to>
                                        <p:strVal val="visible"/>
                                      </p:to>
                                    </p:set>
                                    <p:anim calcmode="lin" valueType="num">
                                      <p:cBhvr additive="base">
                                        <p:cTn id="37"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483">
                                            <p:txEl>
                                              <p:pRg st="8" end="8"/>
                                            </p:txEl>
                                          </p:spTgt>
                                        </p:tgtEl>
                                        <p:attrNameLst>
                                          <p:attrName>style.visibility</p:attrName>
                                        </p:attrNameLst>
                                      </p:cBhvr>
                                      <p:to>
                                        <p:strVal val="visible"/>
                                      </p:to>
                                    </p:set>
                                    <p:anim calcmode="lin" valueType="num">
                                      <p:cBhvr additive="base">
                                        <p:cTn id="43"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483">
                                            <p:txEl>
                                              <p:pRg st="9" end="9"/>
                                            </p:txEl>
                                          </p:spTgt>
                                        </p:tgtEl>
                                        <p:attrNameLst>
                                          <p:attrName>style.visibility</p:attrName>
                                        </p:attrNameLst>
                                      </p:cBhvr>
                                      <p:to>
                                        <p:strVal val="visible"/>
                                      </p:to>
                                    </p:set>
                                    <p:anim calcmode="lin" valueType="num">
                                      <p:cBhvr additive="base">
                                        <p:cTn id="49"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483">
                                            <p:txEl>
                                              <p:pRg st="10" end="10"/>
                                            </p:txEl>
                                          </p:spTgt>
                                        </p:tgtEl>
                                        <p:attrNameLst>
                                          <p:attrName>style.visibility</p:attrName>
                                        </p:attrNameLst>
                                      </p:cBhvr>
                                      <p:to>
                                        <p:strVal val="visible"/>
                                      </p:to>
                                    </p:set>
                                    <p:anim calcmode="lin" valueType="num">
                                      <p:cBhvr additive="base">
                                        <p:cTn id="55"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7338" y="825503"/>
            <a:ext cx="8447088" cy="1125538"/>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Steekproefomvang (n)</a:t>
            </a:r>
            <a:endParaRPr lang="en-US" altLang="en-US" sz="3600" b="1" dirty="0">
              <a:solidFill>
                <a:srgbClr val="FFC000"/>
              </a:solidFill>
              <a:latin typeface="+mn-lt"/>
              <a:ea typeface="ＭＳ Ｐゴシック" panose="020B0600070205080204" pitchFamily="34" charset="-128"/>
            </a:endParaRPr>
          </a:p>
        </p:txBody>
      </p:sp>
      <p:sp>
        <p:nvSpPr>
          <p:cNvPr id="38915" name="Line 7"/>
          <p:cNvSpPr>
            <a:spLocks noChangeShapeType="1"/>
          </p:cNvSpPr>
          <p:nvPr/>
        </p:nvSpPr>
        <p:spPr bwMode="auto">
          <a:xfrm>
            <a:off x="6600032" y="5065184"/>
            <a:ext cx="143986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8916" name="Text Box 8"/>
          <p:cNvSpPr txBox="1">
            <a:spLocks noChangeArrowheads="1"/>
          </p:cNvSpPr>
          <p:nvPr/>
        </p:nvSpPr>
        <p:spPr bwMode="auto">
          <a:xfrm>
            <a:off x="6599237" y="5172870"/>
            <a:ext cx="13684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dirty="0">
                <a:solidFill>
                  <a:srgbClr val="FF0000"/>
                </a:solidFill>
                <a:latin typeface="Arial" panose="020B0604020202020204" pitchFamily="34" charset="0"/>
              </a:rPr>
              <a:t>Marge</a:t>
            </a:r>
            <a:endParaRPr lang="en-US" altLang="en-US" dirty="0">
              <a:solidFill>
                <a:srgbClr val="FF0000"/>
              </a:solidFill>
              <a:latin typeface="Arial" panose="020B0604020202020204" pitchFamily="34" charset="0"/>
            </a:endParaRPr>
          </a:p>
        </p:txBody>
      </p:sp>
      <p:sp>
        <p:nvSpPr>
          <p:cNvPr id="38917" name="Text Box 9"/>
          <p:cNvSpPr txBox="1">
            <a:spLocks noChangeArrowheads="1"/>
          </p:cNvSpPr>
          <p:nvPr/>
        </p:nvSpPr>
        <p:spPr bwMode="auto">
          <a:xfrm>
            <a:off x="3648075" y="3573463"/>
            <a:ext cx="21748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Char char="n"/>
            </a:pPr>
            <a:endParaRPr lang="nl-NL" altLang="en-US">
              <a:latin typeface="Arial" panose="020B0604020202020204" pitchFamily="34" charset="0"/>
            </a:endParaRPr>
          </a:p>
        </p:txBody>
      </p:sp>
      <p:sp>
        <p:nvSpPr>
          <p:cNvPr id="38918" name="Text Box 10"/>
          <p:cNvSpPr txBox="1">
            <a:spLocks noChangeArrowheads="1"/>
          </p:cNvSpPr>
          <p:nvPr/>
        </p:nvSpPr>
        <p:spPr bwMode="auto">
          <a:xfrm>
            <a:off x="7636406" y="5078413"/>
            <a:ext cx="360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sz="1400" b="1" dirty="0">
                <a:solidFill>
                  <a:srgbClr val="FF0000"/>
                </a:solidFill>
                <a:latin typeface="Arial" panose="020B0604020202020204" pitchFamily="34" charset="0"/>
              </a:rPr>
              <a:t>2</a:t>
            </a:r>
            <a:endParaRPr lang="en-US" altLang="en-US" sz="1400" b="1" dirty="0">
              <a:solidFill>
                <a:srgbClr val="FF0000"/>
              </a:solidFill>
              <a:latin typeface="Arial" panose="020B0604020202020204" pitchFamily="34" charset="0"/>
            </a:endParaRPr>
          </a:p>
        </p:txBody>
      </p:sp>
      <p:sp>
        <p:nvSpPr>
          <p:cNvPr id="38919" name="Text Box 14"/>
          <p:cNvSpPr txBox="1">
            <a:spLocks noChangeArrowheads="1"/>
          </p:cNvSpPr>
          <p:nvPr/>
        </p:nvSpPr>
        <p:spPr bwMode="auto">
          <a:xfrm>
            <a:off x="679185" y="1760539"/>
            <a:ext cx="9392179" cy="24622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en-US" altLang="en-US" b="1" dirty="0" err="1">
                <a:latin typeface="+mn-lt"/>
              </a:rPr>
              <a:t>Afhankelijk</a:t>
            </a:r>
            <a:r>
              <a:rPr lang="en-US" altLang="en-US" b="1" dirty="0">
                <a:latin typeface="+mn-lt"/>
              </a:rPr>
              <a:t> van:</a:t>
            </a:r>
          </a:p>
          <a:p>
            <a:pPr eaLnBrk="1" hangingPunct="1">
              <a:spcBef>
                <a:spcPct val="50000"/>
              </a:spcBef>
            </a:pPr>
            <a:r>
              <a:rPr lang="en-US" altLang="en-US" dirty="0">
                <a:solidFill>
                  <a:srgbClr val="7030A0"/>
                </a:solidFill>
                <a:latin typeface="+mn-lt"/>
              </a:rPr>
              <a:t>De </a:t>
            </a:r>
            <a:r>
              <a:rPr lang="en-US" altLang="en-US" dirty="0" err="1">
                <a:solidFill>
                  <a:srgbClr val="7030A0"/>
                </a:solidFill>
                <a:latin typeface="+mn-lt"/>
              </a:rPr>
              <a:t>gewenste</a:t>
            </a:r>
            <a:r>
              <a:rPr lang="en-US" altLang="en-US" dirty="0">
                <a:solidFill>
                  <a:srgbClr val="7030A0"/>
                </a:solidFill>
                <a:latin typeface="+mn-lt"/>
              </a:rPr>
              <a:t> </a:t>
            </a:r>
            <a:r>
              <a:rPr lang="en-US" altLang="en-US" dirty="0" err="1">
                <a:solidFill>
                  <a:srgbClr val="7030A0"/>
                </a:solidFill>
                <a:latin typeface="+mn-lt"/>
              </a:rPr>
              <a:t>betrouwbaarheid</a:t>
            </a:r>
            <a:r>
              <a:rPr lang="en-US" altLang="en-US" dirty="0">
                <a:solidFill>
                  <a:srgbClr val="7030A0"/>
                </a:solidFill>
                <a:latin typeface="+mn-lt"/>
              </a:rPr>
              <a:t> (z). </a:t>
            </a:r>
          </a:p>
          <a:p>
            <a:pPr eaLnBrk="1" hangingPunct="1">
              <a:spcBef>
                <a:spcPct val="50000"/>
              </a:spcBef>
            </a:pPr>
            <a:r>
              <a:rPr lang="en-US" altLang="en-US" dirty="0">
                <a:solidFill>
                  <a:srgbClr val="7030A0"/>
                </a:solidFill>
                <a:latin typeface="+mn-lt"/>
              </a:rPr>
              <a:t>De </a:t>
            </a:r>
            <a:r>
              <a:rPr lang="en-US" altLang="en-US" dirty="0" err="1">
                <a:solidFill>
                  <a:srgbClr val="7030A0"/>
                </a:solidFill>
                <a:latin typeface="+mn-lt"/>
              </a:rPr>
              <a:t>gewenste</a:t>
            </a:r>
            <a:r>
              <a:rPr lang="en-US" altLang="en-US" dirty="0">
                <a:solidFill>
                  <a:srgbClr val="7030A0"/>
                </a:solidFill>
                <a:latin typeface="+mn-lt"/>
              </a:rPr>
              <a:t> </a:t>
            </a:r>
            <a:r>
              <a:rPr lang="en-US" altLang="en-US" dirty="0" err="1">
                <a:solidFill>
                  <a:srgbClr val="7030A0"/>
                </a:solidFill>
                <a:latin typeface="+mn-lt"/>
              </a:rPr>
              <a:t>nauwkeurigheid</a:t>
            </a:r>
            <a:r>
              <a:rPr lang="en-US" altLang="en-US" dirty="0">
                <a:solidFill>
                  <a:srgbClr val="7030A0"/>
                </a:solidFill>
                <a:latin typeface="+mn-lt"/>
              </a:rPr>
              <a:t> (marge).</a:t>
            </a:r>
          </a:p>
          <a:p>
            <a:pPr eaLnBrk="1" hangingPunct="1">
              <a:spcBef>
                <a:spcPct val="50000"/>
              </a:spcBef>
            </a:pPr>
            <a:r>
              <a:rPr lang="en-US" altLang="en-US" dirty="0">
                <a:solidFill>
                  <a:srgbClr val="7030A0"/>
                </a:solidFill>
                <a:latin typeface="+mn-lt"/>
              </a:rPr>
              <a:t>Percentage </a:t>
            </a:r>
            <a:r>
              <a:rPr lang="en-US" altLang="en-US" dirty="0" err="1">
                <a:solidFill>
                  <a:srgbClr val="7030A0"/>
                </a:solidFill>
                <a:latin typeface="+mn-lt"/>
              </a:rPr>
              <a:t>verwachte</a:t>
            </a:r>
            <a:r>
              <a:rPr lang="en-US" altLang="en-US" dirty="0">
                <a:solidFill>
                  <a:srgbClr val="7030A0"/>
                </a:solidFill>
                <a:latin typeface="+mn-lt"/>
              </a:rPr>
              <a:t> </a:t>
            </a:r>
            <a:r>
              <a:rPr lang="en-US" altLang="en-US" dirty="0" err="1">
                <a:solidFill>
                  <a:srgbClr val="7030A0"/>
                </a:solidFill>
                <a:latin typeface="+mn-lt"/>
              </a:rPr>
              <a:t>antwoord</a:t>
            </a:r>
            <a:r>
              <a:rPr lang="en-US" altLang="en-US" dirty="0">
                <a:solidFill>
                  <a:srgbClr val="7030A0"/>
                </a:solidFill>
                <a:latin typeface="+mn-lt"/>
              </a:rPr>
              <a:t> (p), </a:t>
            </a:r>
            <a:r>
              <a:rPr lang="en-US" altLang="en-US" dirty="0" err="1">
                <a:solidFill>
                  <a:srgbClr val="7030A0"/>
                </a:solidFill>
                <a:latin typeface="+mn-lt"/>
              </a:rPr>
              <a:t>overige</a:t>
            </a:r>
            <a:r>
              <a:rPr lang="en-US" altLang="en-US" dirty="0">
                <a:solidFill>
                  <a:srgbClr val="7030A0"/>
                </a:solidFill>
                <a:latin typeface="+mn-lt"/>
              </a:rPr>
              <a:t> percentage (q). </a:t>
            </a:r>
          </a:p>
        </p:txBody>
      </p:sp>
      <p:sp>
        <p:nvSpPr>
          <p:cNvPr id="38920" name="Text Box 15"/>
          <p:cNvSpPr txBox="1">
            <a:spLocks noChangeArrowheads="1"/>
          </p:cNvSpPr>
          <p:nvPr/>
        </p:nvSpPr>
        <p:spPr bwMode="auto">
          <a:xfrm>
            <a:off x="5735638" y="4581525"/>
            <a:ext cx="36036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sz="1600" b="1">
                <a:solidFill>
                  <a:srgbClr val="FF0000"/>
                </a:solidFill>
                <a:latin typeface="Arial" panose="020B0604020202020204" pitchFamily="34" charset="0"/>
              </a:rPr>
              <a:t>2</a:t>
            </a:r>
            <a:endParaRPr lang="en-US" altLang="en-US" sz="1600" b="1">
              <a:solidFill>
                <a:srgbClr val="FF0000"/>
              </a:solidFill>
              <a:latin typeface="Arial" panose="020B0604020202020204" pitchFamily="34" charset="0"/>
            </a:endParaRPr>
          </a:p>
        </p:txBody>
      </p:sp>
      <p:sp>
        <p:nvSpPr>
          <p:cNvPr id="38921" name="Text Box 8"/>
          <p:cNvSpPr txBox="1">
            <a:spLocks noChangeArrowheads="1"/>
          </p:cNvSpPr>
          <p:nvPr/>
        </p:nvSpPr>
        <p:spPr bwMode="auto">
          <a:xfrm>
            <a:off x="6671469" y="4438386"/>
            <a:ext cx="13684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dirty="0">
                <a:solidFill>
                  <a:srgbClr val="FF0000"/>
                </a:solidFill>
                <a:latin typeface="Arial" panose="020B0604020202020204" pitchFamily="34" charset="0"/>
              </a:rPr>
              <a:t>P X Q</a:t>
            </a:r>
            <a:endParaRPr lang="en-US" altLang="en-US" dirty="0">
              <a:solidFill>
                <a:srgbClr val="FF0000"/>
              </a:solidFill>
              <a:latin typeface="Arial" panose="020B0604020202020204" pitchFamily="34" charset="0"/>
            </a:endParaRPr>
          </a:p>
        </p:txBody>
      </p:sp>
      <p:sp>
        <p:nvSpPr>
          <p:cNvPr id="38922" name="Text Box 8"/>
          <p:cNvSpPr txBox="1">
            <a:spLocks noChangeArrowheads="1"/>
          </p:cNvSpPr>
          <p:nvPr/>
        </p:nvSpPr>
        <p:spPr bwMode="auto">
          <a:xfrm>
            <a:off x="5375275" y="4724401"/>
            <a:ext cx="7191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sz="4000">
                <a:solidFill>
                  <a:srgbClr val="FF0000"/>
                </a:solidFill>
                <a:latin typeface="Arial" panose="020B0604020202020204" pitchFamily="34" charset="0"/>
              </a:rPr>
              <a:t>Z</a:t>
            </a:r>
            <a:endParaRPr lang="en-US" altLang="en-US" sz="4000">
              <a:solidFill>
                <a:srgbClr val="FF0000"/>
              </a:solidFill>
              <a:latin typeface="Arial" panose="020B0604020202020204" pitchFamily="34" charset="0"/>
            </a:endParaRPr>
          </a:p>
        </p:txBody>
      </p:sp>
      <p:sp>
        <p:nvSpPr>
          <p:cNvPr id="38923" name="Text Box 8"/>
          <p:cNvSpPr txBox="1">
            <a:spLocks noChangeArrowheads="1"/>
          </p:cNvSpPr>
          <p:nvPr/>
        </p:nvSpPr>
        <p:spPr bwMode="auto">
          <a:xfrm>
            <a:off x="4727575" y="4724401"/>
            <a:ext cx="6477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sz="4000">
                <a:solidFill>
                  <a:srgbClr val="FF0000"/>
                </a:solidFill>
                <a:latin typeface="Arial" panose="020B0604020202020204" pitchFamily="34" charset="0"/>
              </a:rPr>
              <a:t>≥</a:t>
            </a:r>
            <a:endParaRPr lang="en-US" altLang="en-US" sz="4000">
              <a:solidFill>
                <a:srgbClr val="FF0000"/>
              </a:solidFill>
              <a:latin typeface="Arial" panose="020B0604020202020204" pitchFamily="34" charset="0"/>
            </a:endParaRPr>
          </a:p>
        </p:txBody>
      </p:sp>
      <p:sp>
        <p:nvSpPr>
          <p:cNvPr id="38924" name="Text Box 8"/>
          <p:cNvSpPr txBox="1">
            <a:spLocks noChangeArrowheads="1"/>
          </p:cNvSpPr>
          <p:nvPr/>
        </p:nvSpPr>
        <p:spPr bwMode="auto">
          <a:xfrm>
            <a:off x="4151314" y="4724401"/>
            <a:ext cx="7191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
                <a:schemeClr val="folHlink"/>
              </a:buClr>
              <a:buSzPct val="90000"/>
              <a:buFont typeface="Wingdings" panose="05000000000000000000" pitchFamily="2" charset="2"/>
              <a:buNone/>
            </a:pPr>
            <a:r>
              <a:rPr lang="nl-NL" altLang="en-US" sz="4000">
                <a:solidFill>
                  <a:srgbClr val="FF0000"/>
                </a:solidFill>
                <a:latin typeface="Arial" panose="020B0604020202020204" pitchFamily="34" charset="0"/>
              </a:rPr>
              <a:t>n</a:t>
            </a:r>
            <a:endParaRPr lang="en-US" altLang="en-US" sz="4000">
              <a:solidFill>
                <a:srgbClr val="FF0000"/>
              </a:solidFill>
              <a:latin typeface="Arial" panose="020B0604020202020204" pitchFamily="34" charset="0"/>
            </a:endParaRPr>
          </a:p>
        </p:txBody>
      </p:sp>
      <p:pic>
        <p:nvPicPr>
          <p:cNvPr id="2" name="Afbeelding 1"/>
          <p:cNvPicPr>
            <a:picLocks noChangeAspect="1"/>
          </p:cNvPicPr>
          <p:nvPr/>
        </p:nvPicPr>
        <p:blipFill>
          <a:blip r:embed="rId3"/>
          <a:stretch>
            <a:fillRect/>
          </a:stretch>
        </p:blipFill>
        <p:spPr>
          <a:xfrm flipH="1">
            <a:off x="5880099" y="4785644"/>
            <a:ext cx="551468" cy="492792"/>
          </a:xfrm>
          <a:prstGeom prst="rect">
            <a:avLst/>
          </a:prstGeom>
        </p:spPr>
      </p:pic>
    </p:spTree>
    <p:extLst>
      <p:ext uri="{BB962C8B-B14F-4D97-AF65-F5344CB8AC3E}">
        <p14:creationId xmlns:p14="http://schemas.microsoft.com/office/powerpoint/2010/main" val="76439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3826" y="675372"/>
            <a:ext cx="11077575" cy="905571"/>
          </a:xfrm>
        </p:spPr>
        <p:txBody>
          <a:bodyPr>
            <a:normAutofit/>
          </a:bodyPr>
          <a:lstStyle/>
          <a:p>
            <a:r>
              <a:rPr lang="nl-NL" altLang="en-US" sz="3600" b="1" dirty="0">
                <a:solidFill>
                  <a:srgbClr val="FFC000"/>
                </a:solidFill>
                <a:latin typeface="+mn-lt"/>
                <a:ea typeface="ＭＳ Ｐゴシック" panose="020B0600070205080204" pitchFamily="34" charset="-128"/>
              </a:rPr>
              <a:t>Hoe groot moet de steekproef zijn?</a:t>
            </a:r>
            <a:endParaRPr lang="en-US" altLang="en-US" sz="3600" b="1" dirty="0">
              <a:solidFill>
                <a:srgbClr val="FFC000"/>
              </a:solidFill>
              <a:latin typeface="+mn-lt"/>
              <a:ea typeface="ＭＳ Ｐゴシック" panose="020B0600070205080204" pitchFamily="34" charset="-128"/>
            </a:endParaRPr>
          </a:p>
        </p:txBody>
      </p:sp>
      <p:sp>
        <p:nvSpPr>
          <p:cNvPr id="7171" name="Rectangle 3"/>
          <p:cNvSpPr>
            <a:spLocks noGrp="1" noChangeArrowheads="1"/>
          </p:cNvSpPr>
          <p:nvPr>
            <p:ph idx="1"/>
          </p:nvPr>
        </p:nvSpPr>
        <p:spPr/>
        <p:txBody>
          <a:bodyPr>
            <a:normAutofit/>
          </a:bodyPr>
          <a:lstStyle/>
          <a:p>
            <a:pPr marL="0" indent="0">
              <a:buNone/>
              <a:defRPr/>
            </a:pPr>
            <a:r>
              <a:rPr lang="en-US" sz="3000" b="1" i="1" kern="0" dirty="0" err="1">
                <a:solidFill>
                  <a:schemeClr val="tx2"/>
                </a:solidFill>
                <a:latin typeface="+mn-lt"/>
                <a:ea typeface="ＭＳ Ｐゴシック" pitchFamily="1" charset="-128"/>
                <a:cs typeface="ＭＳ Ｐゴシック" charset="-128"/>
              </a:rPr>
              <a:t>Steekproefcalculator</a:t>
            </a:r>
            <a:r>
              <a:rPr lang="en-US" sz="3000" b="1" i="1" kern="0" dirty="0">
                <a:solidFill>
                  <a:schemeClr val="tx2"/>
                </a:solidFill>
                <a:latin typeface="+mn-lt"/>
                <a:ea typeface="ＭＳ Ｐゴシック" pitchFamily="1" charset="-128"/>
                <a:cs typeface="ＭＳ Ｐゴシック" charset="-128"/>
              </a:rPr>
              <a:t>:</a:t>
            </a:r>
          </a:p>
          <a:p>
            <a:pPr marL="0" indent="0">
              <a:buNone/>
              <a:defRPr/>
            </a:pPr>
            <a:r>
              <a:rPr lang="en-US" sz="3000" i="1" kern="0" dirty="0">
                <a:solidFill>
                  <a:srgbClr val="0070C0"/>
                </a:solidFill>
                <a:latin typeface="+mn-lt"/>
                <a:ea typeface="ＭＳ Ｐゴシック" pitchFamily="1" charset="-128"/>
                <a:cs typeface="ＭＳ Ｐゴシック" charset="-128"/>
                <a:hlinkClick r:id="rId3"/>
              </a:rPr>
              <a:t>http://www.allesovermarktonderzoek.nl/Steekproef-algemeen/steekproefcalculator/</a:t>
            </a:r>
            <a:endParaRPr lang="en-US" sz="3000" i="1" kern="0" dirty="0">
              <a:solidFill>
                <a:srgbClr val="0070C0"/>
              </a:solidFill>
              <a:latin typeface="+mn-lt"/>
              <a:ea typeface="ＭＳ Ｐゴシック" pitchFamily="1" charset="-128"/>
              <a:cs typeface="ＭＳ Ｐゴシック" charset="-128"/>
            </a:endParaRPr>
          </a:p>
          <a:p>
            <a:pPr marL="0" indent="0">
              <a:buNone/>
              <a:defRPr/>
            </a:pPr>
            <a:endParaRPr lang="nl-NL" sz="3000" i="1" kern="0" dirty="0">
              <a:solidFill>
                <a:srgbClr val="7030A0"/>
              </a:solidFill>
              <a:latin typeface="+mn-lt"/>
              <a:ea typeface="ＭＳ Ｐゴシック" pitchFamily="1" charset="-128"/>
              <a:cs typeface="ＭＳ Ｐゴシック" charset="-128"/>
            </a:endParaRPr>
          </a:p>
          <a:p>
            <a:pPr marL="0" indent="0">
              <a:buNone/>
              <a:defRPr/>
            </a:pPr>
            <a:r>
              <a:rPr lang="nl-NL" altLang="en-US" sz="2800" b="1" dirty="0">
                <a:solidFill>
                  <a:schemeClr val="tx2"/>
                </a:solidFill>
                <a:ea typeface="ＭＳ Ｐゴシック" panose="020B0600070205080204" pitchFamily="34" charset="-128"/>
              </a:rPr>
              <a:t>Documentaire Labyrint. Nemen van een goede steekproef.</a:t>
            </a:r>
          </a:p>
          <a:p>
            <a:pPr marL="0" indent="0">
              <a:buNone/>
              <a:defRPr/>
            </a:pPr>
            <a:r>
              <a:rPr lang="nl-NL" altLang="en-US" sz="2800" b="1" i="1" dirty="0">
                <a:solidFill>
                  <a:srgbClr val="7030A0"/>
                </a:solidFill>
                <a:ea typeface="ＭＳ Ｐゴシック" panose="020B0600070205080204" pitchFamily="34" charset="-128"/>
                <a:hlinkClick r:id="rId4"/>
              </a:rPr>
              <a:t>http://www.npo.nl/labyrint-voor-de-tweede-fase/17-04-2014/NPS_1244430</a:t>
            </a:r>
            <a:endParaRPr lang="nl-NL" altLang="en-US" sz="2800" b="1" i="1" dirty="0">
              <a:solidFill>
                <a:srgbClr val="7030A0"/>
              </a:solidFill>
              <a:ea typeface="ＭＳ Ｐゴシック" panose="020B0600070205080204" pitchFamily="34" charset="-128"/>
            </a:endParaRPr>
          </a:p>
          <a:p>
            <a:pPr marL="0" indent="0">
              <a:buNone/>
              <a:defRPr/>
            </a:pPr>
            <a:endParaRPr lang="en-US" sz="3000" i="1" kern="0" dirty="0">
              <a:solidFill>
                <a:srgbClr val="7030A0"/>
              </a:solidFill>
              <a:latin typeface="+mn-lt"/>
              <a:ea typeface="ＭＳ Ｐゴシック" pitchFamily="1" charset="-128"/>
              <a:cs typeface="ＭＳ Ｐゴシック" charset="-128"/>
            </a:endParaRPr>
          </a:p>
          <a:p>
            <a:pPr>
              <a:buFontTx/>
              <a:buNone/>
            </a:pPr>
            <a:endParaRPr lang="nl-NL" altLang="en-US" dirty="0">
              <a:ea typeface="ＭＳ Ｐゴシック" panose="020B0600070205080204" pitchFamily="34" charset="-128"/>
              <a:cs typeface="Arial" panose="020B0604020202020204" pitchFamily="34" charset="0"/>
            </a:endParaRPr>
          </a:p>
          <a:p>
            <a:pPr>
              <a:buFontTx/>
              <a:buNone/>
            </a:pPr>
            <a:endParaRPr lang="en-US" altLang="en-US" dirty="0">
              <a:ea typeface="ＭＳ Ｐゴシック" panose="020B0600070205080204" pitchFamily="34" charset="-128"/>
              <a:cs typeface="Arial" panose="020B0604020202020204" pitchFamily="34" charset="0"/>
            </a:endParaRPr>
          </a:p>
        </p:txBody>
      </p:sp>
      <p:sp>
        <p:nvSpPr>
          <p:cNvPr id="4" name="Text Box 8"/>
          <p:cNvSpPr txBox="1">
            <a:spLocks noChangeArrowheads="1"/>
          </p:cNvSpPr>
          <p:nvPr/>
        </p:nvSpPr>
        <p:spPr bwMode="auto">
          <a:xfrm>
            <a:off x="7123114" y="1638978"/>
            <a:ext cx="7191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BA453F"/>
              </a:buClr>
              <a:buSzPct val="90000"/>
              <a:buFont typeface="Wingdings" panose="05000000000000000000" pitchFamily="2" charset="2"/>
              <a:buNone/>
            </a:pPr>
            <a:r>
              <a:rPr lang="nl-NL" altLang="en-US" sz="4000" dirty="0">
                <a:solidFill>
                  <a:srgbClr val="FF0000"/>
                </a:solidFill>
              </a:rPr>
              <a:t>n</a:t>
            </a:r>
            <a:endParaRPr lang="en-US" altLang="en-US" sz="4000" dirty="0">
              <a:solidFill>
                <a:srgbClr val="FF0000"/>
              </a:solidFill>
            </a:endParaRPr>
          </a:p>
        </p:txBody>
      </p:sp>
      <p:pic>
        <p:nvPicPr>
          <p:cNvPr id="2" name="Picture 1"/>
          <p:cNvPicPr>
            <a:picLocks noChangeAspect="1"/>
          </p:cNvPicPr>
          <p:nvPr/>
        </p:nvPicPr>
        <p:blipFill>
          <a:blip r:embed="rId5"/>
          <a:stretch>
            <a:fillRect/>
          </a:stretch>
        </p:blipFill>
        <p:spPr>
          <a:xfrm>
            <a:off x="7394156" y="1539607"/>
            <a:ext cx="896190" cy="1072989"/>
          </a:xfrm>
          <a:prstGeom prst="rect">
            <a:avLst/>
          </a:prstGeom>
        </p:spPr>
      </p:pic>
      <p:pic>
        <p:nvPicPr>
          <p:cNvPr id="3" name="Picture 2"/>
          <p:cNvPicPr>
            <a:picLocks noChangeAspect="1"/>
          </p:cNvPicPr>
          <p:nvPr/>
        </p:nvPicPr>
        <p:blipFill>
          <a:blip r:embed="rId6"/>
          <a:stretch>
            <a:fillRect/>
          </a:stretch>
        </p:blipFill>
        <p:spPr>
          <a:xfrm>
            <a:off x="7842251" y="1539606"/>
            <a:ext cx="938865" cy="1072989"/>
          </a:xfrm>
          <a:prstGeom prst="rect">
            <a:avLst/>
          </a:prstGeom>
        </p:spPr>
      </p:pic>
      <p:pic>
        <p:nvPicPr>
          <p:cNvPr id="5" name="Picture 4"/>
          <p:cNvPicPr>
            <a:picLocks noChangeAspect="1"/>
          </p:cNvPicPr>
          <p:nvPr/>
        </p:nvPicPr>
        <p:blipFill>
          <a:blip r:embed="rId7"/>
          <a:stretch>
            <a:fillRect/>
          </a:stretch>
        </p:blipFill>
        <p:spPr>
          <a:xfrm>
            <a:off x="8384842" y="1539605"/>
            <a:ext cx="396274" cy="432854"/>
          </a:xfrm>
          <a:prstGeom prst="rect">
            <a:avLst/>
          </a:prstGeom>
        </p:spPr>
      </p:pic>
      <p:pic>
        <p:nvPicPr>
          <p:cNvPr id="6" name="Picture 5"/>
          <p:cNvPicPr>
            <a:picLocks noChangeAspect="1"/>
          </p:cNvPicPr>
          <p:nvPr/>
        </p:nvPicPr>
        <p:blipFill>
          <a:blip r:embed="rId8"/>
          <a:stretch>
            <a:fillRect/>
          </a:stretch>
        </p:blipFill>
        <p:spPr>
          <a:xfrm>
            <a:off x="8384842" y="1435964"/>
            <a:ext cx="932769" cy="1072989"/>
          </a:xfrm>
          <a:prstGeom prst="rect">
            <a:avLst/>
          </a:prstGeom>
        </p:spPr>
      </p:pic>
      <p:pic>
        <p:nvPicPr>
          <p:cNvPr id="7" name="Picture 6"/>
          <p:cNvPicPr>
            <a:picLocks noChangeAspect="1"/>
          </p:cNvPicPr>
          <p:nvPr/>
        </p:nvPicPr>
        <p:blipFill>
          <a:blip r:embed="rId9"/>
          <a:stretch>
            <a:fillRect/>
          </a:stretch>
        </p:blipFill>
        <p:spPr>
          <a:xfrm>
            <a:off x="8875612" y="1352256"/>
            <a:ext cx="1493649" cy="859611"/>
          </a:xfrm>
          <a:prstGeom prst="rect">
            <a:avLst/>
          </a:prstGeom>
        </p:spPr>
      </p:pic>
      <p:cxnSp>
        <p:nvCxnSpPr>
          <p:cNvPr id="10" name="Straight Connector 9"/>
          <p:cNvCxnSpPr/>
          <p:nvPr/>
        </p:nvCxnSpPr>
        <p:spPr>
          <a:xfrm>
            <a:off x="8875612" y="1972459"/>
            <a:ext cx="13542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8"/>
          <p:cNvSpPr txBox="1">
            <a:spLocks noChangeArrowheads="1"/>
          </p:cNvSpPr>
          <p:nvPr/>
        </p:nvSpPr>
        <p:spPr bwMode="auto">
          <a:xfrm>
            <a:off x="8938223" y="2031695"/>
            <a:ext cx="13684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BA453F"/>
              </a:buClr>
              <a:buSzPct val="90000"/>
              <a:buFont typeface="Wingdings" panose="05000000000000000000" pitchFamily="2" charset="2"/>
              <a:buNone/>
            </a:pPr>
            <a:r>
              <a:rPr lang="nl-NL" altLang="en-US" sz="2800" dirty="0">
                <a:solidFill>
                  <a:srgbClr val="FF0000"/>
                </a:solidFill>
              </a:rPr>
              <a:t>Marge</a:t>
            </a:r>
            <a:endParaRPr lang="en-US" altLang="en-US" sz="2800" dirty="0">
              <a:solidFill>
                <a:srgbClr val="FF0000"/>
              </a:solidFill>
            </a:endParaRPr>
          </a:p>
        </p:txBody>
      </p:sp>
      <p:pic>
        <p:nvPicPr>
          <p:cNvPr id="9" name="Picture 8"/>
          <p:cNvPicPr>
            <a:picLocks noChangeAspect="1"/>
          </p:cNvPicPr>
          <p:nvPr/>
        </p:nvPicPr>
        <p:blipFill>
          <a:blip r:embed="rId10"/>
          <a:stretch>
            <a:fillRect/>
          </a:stretch>
        </p:blipFill>
        <p:spPr>
          <a:xfrm>
            <a:off x="9928663" y="2015139"/>
            <a:ext cx="377985" cy="384081"/>
          </a:xfrm>
          <a:prstGeom prst="rect">
            <a:avLst/>
          </a:prstGeom>
        </p:spPr>
      </p:pic>
    </p:spTree>
    <p:extLst>
      <p:ext uri="{BB962C8B-B14F-4D97-AF65-F5344CB8AC3E}">
        <p14:creationId xmlns:p14="http://schemas.microsoft.com/office/powerpoint/2010/main" val="160065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FC6B9-396B-46DB-AB4D-86303E807142}"/>
              </a:ext>
            </a:extLst>
          </p:cNvPr>
          <p:cNvSpPr>
            <a:spLocks noGrp="1"/>
          </p:cNvSpPr>
          <p:nvPr>
            <p:ph type="title"/>
          </p:nvPr>
        </p:nvSpPr>
        <p:spPr>
          <a:xfrm>
            <a:off x="276225" y="849803"/>
            <a:ext cx="11077575" cy="905571"/>
          </a:xfrm>
        </p:spPr>
        <p:txBody>
          <a:bodyPr>
            <a:normAutofit fontScale="90000"/>
          </a:bodyPr>
          <a:lstStyle/>
          <a:p>
            <a:r>
              <a:rPr lang="nl-NL" b="1" dirty="0">
                <a:solidFill>
                  <a:srgbClr val="FFC000"/>
                </a:solidFill>
              </a:rPr>
              <a:t>Uit een afstudeerverslag: </a:t>
            </a:r>
            <a:br>
              <a:rPr lang="nl-NL" b="1" dirty="0">
                <a:solidFill>
                  <a:srgbClr val="FFC000"/>
                </a:solidFill>
              </a:rPr>
            </a:br>
            <a:br>
              <a:rPr lang="nl-NL" b="1" dirty="0">
                <a:solidFill>
                  <a:srgbClr val="FFC000"/>
                </a:solidFill>
              </a:rPr>
            </a:br>
            <a:r>
              <a:rPr lang="nl-NL" b="1" i="1" dirty="0">
                <a:solidFill>
                  <a:srgbClr val="0070C0"/>
                </a:solidFill>
              </a:rPr>
              <a:t>Klopt deze onderzoekverantwoording?</a:t>
            </a:r>
          </a:p>
        </p:txBody>
      </p:sp>
      <p:pic>
        <p:nvPicPr>
          <p:cNvPr id="3" name="Afbeelding 2">
            <a:extLst>
              <a:ext uri="{FF2B5EF4-FFF2-40B4-BE49-F238E27FC236}">
                <a16:creationId xmlns:a16="http://schemas.microsoft.com/office/drawing/2014/main" id="{82B0B0C7-ECD3-44A6-BA71-88A33B7159D6}"/>
              </a:ext>
            </a:extLst>
          </p:cNvPr>
          <p:cNvPicPr>
            <a:picLocks noChangeAspect="1"/>
          </p:cNvPicPr>
          <p:nvPr/>
        </p:nvPicPr>
        <p:blipFill>
          <a:blip r:embed="rId2"/>
          <a:stretch>
            <a:fillRect/>
          </a:stretch>
        </p:blipFill>
        <p:spPr>
          <a:xfrm>
            <a:off x="0" y="2730161"/>
            <a:ext cx="12083556" cy="3140014"/>
          </a:xfrm>
          <a:prstGeom prst="rect">
            <a:avLst/>
          </a:prstGeom>
        </p:spPr>
      </p:pic>
    </p:spTree>
    <p:extLst>
      <p:ext uri="{BB962C8B-B14F-4D97-AF65-F5344CB8AC3E}">
        <p14:creationId xmlns:p14="http://schemas.microsoft.com/office/powerpoint/2010/main" val="76604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713679"/>
            <a:ext cx="11077575" cy="905571"/>
          </a:xfrm>
        </p:spPr>
        <p:txBody>
          <a:bodyPr>
            <a:normAutofit/>
          </a:bodyPr>
          <a:lstStyle/>
          <a:p>
            <a:r>
              <a:rPr lang="nl-NL" sz="2800" b="1" dirty="0">
                <a:solidFill>
                  <a:srgbClr val="FFC000"/>
                </a:solidFill>
              </a:rPr>
              <a:t>Onderzoekverantwoording</a:t>
            </a:r>
            <a:endParaRPr lang="en-US" sz="2800" b="1" dirty="0">
              <a:solidFill>
                <a:srgbClr val="FFC000"/>
              </a:solidFill>
            </a:endParaRPr>
          </a:p>
        </p:txBody>
      </p:sp>
      <p:sp>
        <p:nvSpPr>
          <p:cNvPr id="3" name="Content Placeholder 2"/>
          <p:cNvSpPr>
            <a:spLocks noGrp="1"/>
          </p:cNvSpPr>
          <p:nvPr>
            <p:ph idx="1"/>
          </p:nvPr>
        </p:nvSpPr>
        <p:spPr>
          <a:xfrm>
            <a:off x="276226" y="1823127"/>
            <a:ext cx="11373230" cy="4100513"/>
          </a:xfrm>
        </p:spPr>
        <p:txBody>
          <a:bodyPr>
            <a:normAutofit fontScale="92500" lnSpcReduction="20000"/>
          </a:bodyPr>
          <a:lstStyle/>
          <a:p>
            <a:pPr marL="0" lvl="0" indent="0">
              <a:lnSpc>
                <a:spcPct val="100000"/>
              </a:lnSpc>
              <a:spcBef>
                <a:spcPts val="0"/>
              </a:spcBef>
              <a:buNone/>
            </a:pPr>
            <a:r>
              <a:rPr lang="nl-NL" sz="3200" b="1" dirty="0">
                <a:solidFill>
                  <a:schemeClr val="tx2"/>
                </a:solidFill>
                <a:latin typeface="Calibri"/>
                <a:cs typeface="+mn-cs"/>
              </a:rPr>
              <a:t>Voorbeeld: Betrouwbaarheid en steekproef verantwoording:</a:t>
            </a:r>
          </a:p>
          <a:p>
            <a:pPr marL="0" lvl="0" indent="0">
              <a:lnSpc>
                <a:spcPct val="100000"/>
              </a:lnSpc>
              <a:spcBef>
                <a:spcPts val="0"/>
              </a:spcBef>
              <a:buNone/>
            </a:pPr>
            <a:endParaRPr lang="nl-NL" sz="3200" dirty="0">
              <a:solidFill>
                <a:schemeClr val="tx2"/>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“De respondenten zijn select getrokken. Ik heb via mijn facebook een link verstuurd.</a:t>
            </a:r>
          </a:p>
          <a:p>
            <a:pPr marL="0" lvl="0" indent="0">
              <a:lnSpc>
                <a:spcPct val="100000"/>
              </a:lnSpc>
              <a:spcBef>
                <a:spcPts val="0"/>
              </a:spcBef>
              <a:buNone/>
            </a:pPr>
            <a:endParaRPr lang="nl-NL" sz="3200" i="1" dirty="0">
              <a:solidFill>
                <a:srgbClr val="7030A0"/>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Doordat de steekproef select is, is de betrouwbaarheid minder.</a:t>
            </a:r>
          </a:p>
          <a:p>
            <a:pPr marL="0" lvl="0" indent="0">
              <a:lnSpc>
                <a:spcPct val="100000"/>
              </a:lnSpc>
              <a:spcBef>
                <a:spcPts val="0"/>
              </a:spcBef>
              <a:buNone/>
            </a:pPr>
            <a:endParaRPr lang="nl-NL" sz="3200" i="1" dirty="0">
              <a:solidFill>
                <a:srgbClr val="7030A0"/>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In het ideale geval als populatie bijvoorbeeld 2.000.000 is. Dan moet een goede steekproef bij 95% betrouwbaarheid en een toegestane marge van 5 % 385 respondenten minimaal zijn.” </a:t>
            </a:r>
          </a:p>
          <a:p>
            <a:pPr marL="0" lvl="0" indent="0">
              <a:lnSpc>
                <a:spcPct val="100000"/>
              </a:lnSpc>
              <a:spcBef>
                <a:spcPts val="0"/>
              </a:spcBef>
              <a:buNone/>
            </a:pPr>
            <a:endParaRPr lang="nl-NL" sz="3200" dirty="0">
              <a:solidFill>
                <a:srgbClr val="DC9547"/>
              </a:solidFill>
              <a:latin typeface="Calibri"/>
              <a:cs typeface="+mn-cs"/>
            </a:endParaRPr>
          </a:p>
          <a:p>
            <a:pPr marL="0" lvl="0" indent="0">
              <a:lnSpc>
                <a:spcPct val="100000"/>
              </a:lnSpc>
              <a:spcBef>
                <a:spcPts val="0"/>
              </a:spcBef>
              <a:buNone/>
            </a:pPr>
            <a:endParaRPr lang="nl-NL" sz="3200" dirty="0">
              <a:solidFill>
                <a:srgbClr val="DC9547"/>
              </a:solidFill>
              <a:latin typeface="Calibri"/>
              <a:cs typeface="+mn-cs"/>
            </a:endParaRPr>
          </a:p>
          <a:p>
            <a:pPr marL="0" lvl="0" indent="0">
              <a:lnSpc>
                <a:spcPct val="100000"/>
              </a:lnSpc>
              <a:spcBef>
                <a:spcPts val="0"/>
              </a:spcBef>
              <a:buNone/>
            </a:pPr>
            <a:endParaRPr lang="nl-NL" sz="3200" dirty="0">
              <a:solidFill>
                <a:srgbClr val="DC9547"/>
              </a:solidFill>
              <a:latin typeface="Calibri"/>
              <a:cs typeface="+mn-cs"/>
            </a:endParaRPr>
          </a:p>
        </p:txBody>
      </p:sp>
    </p:spTree>
    <p:extLst>
      <p:ext uri="{BB962C8B-B14F-4D97-AF65-F5344CB8AC3E}">
        <p14:creationId xmlns:p14="http://schemas.microsoft.com/office/powerpoint/2010/main" val="301762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2015539"/>
            <a:ext cx="9502777" cy="3724275"/>
          </a:xfrm>
        </p:spPr>
        <p:txBody>
          <a:bodyPr>
            <a:normAutofit/>
          </a:bodyPr>
          <a:lstStyle/>
          <a:p>
            <a:r>
              <a:rPr lang="nl-NL" sz="3200" dirty="0">
                <a:solidFill>
                  <a:srgbClr val="FF0000"/>
                </a:solidFill>
                <a:latin typeface="+mn-lt"/>
              </a:rPr>
              <a:t> Enquête &amp; Meetniveaus</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17</a:t>
            </a:fld>
            <a:endParaRPr lang="nl-NL"/>
          </a:p>
        </p:txBody>
      </p:sp>
      <p:sp>
        <p:nvSpPr>
          <p:cNvPr id="6" name="Title 5">
            <a:extLst>
              <a:ext uri="{FF2B5EF4-FFF2-40B4-BE49-F238E27FC236}">
                <a16:creationId xmlns:a16="http://schemas.microsoft.com/office/drawing/2014/main" id="{D32791C5-932C-3047-8F1C-8B28682311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282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1288CA-9E70-4AA4-BF04-3CF0FE35A664}"/>
              </a:ext>
            </a:extLst>
          </p:cNvPr>
          <p:cNvPicPr>
            <a:picLocks noChangeAspect="1"/>
          </p:cNvPicPr>
          <p:nvPr/>
        </p:nvPicPr>
        <p:blipFill>
          <a:blip r:embed="rId3"/>
          <a:stretch>
            <a:fillRect/>
          </a:stretch>
        </p:blipFill>
        <p:spPr>
          <a:xfrm>
            <a:off x="2363638" y="1526225"/>
            <a:ext cx="6970144" cy="4950054"/>
          </a:xfrm>
          <a:prstGeom prst="rect">
            <a:avLst/>
          </a:prstGeom>
        </p:spPr>
      </p:pic>
      <p:sp>
        <p:nvSpPr>
          <p:cNvPr id="3" name="Tekstvak 2">
            <a:extLst>
              <a:ext uri="{FF2B5EF4-FFF2-40B4-BE49-F238E27FC236}">
                <a16:creationId xmlns:a16="http://schemas.microsoft.com/office/drawing/2014/main" id="{7F6F57F5-A17A-4462-90EA-CA5EB624CDAA}"/>
              </a:ext>
            </a:extLst>
          </p:cNvPr>
          <p:cNvSpPr txBox="1"/>
          <p:nvPr/>
        </p:nvSpPr>
        <p:spPr>
          <a:xfrm>
            <a:off x="603849" y="879894"/>
            <a:ext cx="2406621" cy="646331"/>
          </a:xfrm>
          <a:prstGeom prst="rect">
            <a:avLst/>
          </a:prstGeom>
          <a:noFill/>
        </p:spPr>
        <p:txBody>
          <a:bodyPr wrap="none" rtlCol="0">
            <a:spAutoFit/>
          </a:bodyPr>
          <a:lstStyle/>
          <a:p>
            <a:r>
              <a:rPr lang="nl-NL" sz="3600" b="1" dirty="0">
                <a:solidFill>
                  <a:srgbClr val="FFC000"/>
                </a:solidFill>
              </a:rPr>
              <a:t>Zie tips pdf.</a:t>
            </a:r>
          </a:p>
        </p:txBody>
      </p:sp>
    </p:spTree>
    <p:extLst>
      <p:ext uri="{BB962C8B-B14F-4D97-AF65-F5344CB8AC3E}">
        <p14:creationId xmlns:p14="http://schemas.microsoft.com/office/powerpoint/2010/main" val="424410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3103473" y="1390720"/>
            <a:ext cx="8569325" cy="5299075"/>
          </a:xfrm>
        </p:spPr>
        <p:txBody>
          <a:bodyPr>
            <a:normAutofit fontScale="92500" lnSpcReduction="10000"/>
          </a:bodyPr>
          <a:lstStyle/>
          <a:p>
            <a:pPr marL="0" indent="0" eaLnBrk="1" hangingPunct="1">
              <a:lnSpc>
                <a:spcPct val="90000"/>
              </a:lnSpc>
              <a:buNone/>
            </a:pPr>
            <a:r>
              <a:rPr lang="nl-NL" altLang="en-US" sz="2000" b="1" dirty="0">
                <a:solidFill>
                  <a:schemeClr val="tx2"/>
                </a:solidFill>
                <a:ea typeface="ＭＳ Ｐゴシック" panose="020B0600070205080204" pitchFamily="34" charset="-128"/>
              </a:rPr>
              <a:t>Vraag 1) </a:t>
            </a:r>
            <a:r>
              <a:rPr lang="nl-NL" altLang="en-US" sz="2000" b="1" i="1" dirty="0">
                <a:solidFill>
                  <a:schemeClr val="tx2"/>
                </a:solidFill>
                <a:ea typeface="ＭＳ Ｐゴシック" panose="020B0600070205080204" pitchFamily="34" charset="-128"/>
              </a:rPr>
              <a:t>‘</a:t>
            </a:r>
            <a:r>
              <a:rPr lang="nl-NL" altLang="en-US" sz="2400" b="1" i="1" dirty="0">
                <a:solidFill>
                  <a:schemeClr val="tx2"/>
                </a:solidFill>
                <a:latin typeface="+mn-lt"/>
                <a:ea typeface="ＭＳ Ｐゴシック" panose="020B0600070205080204" pitchFamily="34" charset="-128"/>
              </a:rPr>
              <a:t>Wat is je leeftijd?</a:t>
            </a:r>
          </a:p>
          <a:p>
            <a:pPr eaLnBrk="1" hangingPunct="1">
              <a:lnSpc>
                <a:spcPct val="90000"/>
              </a:lnSpc>
              <a:buFontTx/>
              <a:buChar char="-"/>
            </a:pPr>
            <a:endParaRPr lang="nl-NL" altLang="en-US" sz="2400" b="1" dirty="0">
              <a:solidFill>
                <a:schemeClr val="accent6"/>
              </a:solidFill>
              <a:latin typeface="+mn-lt"/>
              <a:ea typeface="ＭＳ Ｐゴシック" panose="020B0600070205080204" pitchFamily="34" charset="-128"/>
            </a:endParaRPr>
          </a:p>
          <a:p>
            <a:pPr marL="0" indent="0" eaLnBrk="1" hangingPunct="1">
              <a:lnSpc>
                <a:spcPct val="90000"/>
              </a:lnSpc>
              <a:buNone/>
            </a:pPr>
            <a:r>
              <a:rPr lang="nl-NL" altLang="en-US" sz="2400" b="1" dirty="0">
                <a:solidFill>
                  <a:schemeClr val="accent6"/>
                </a:solidFill>
                <a:latin typeface="+mn-lt"/>
                <a:ea typeface="ＭＳ Ｐゴシック" panose="020B0600070205080204" pitchFamily="34" charset="-128"/>
              </a:rPr>
              <a:t>Vraag 2) Stelling: </a:t>
            </a:r>
            <a:r>
              <a:rPr lang="nl-NL" altLang="en-US" sz="2400" b="1" i="1" dirty="0">
                <a:solidFill>
                  <a:schemeClr val="accent6"/>
                </a:solidFill>
                <a:latin typeface="+mn-lt"/>
                <a:ea typeface="ＭＳ Ｐゴシック" panose="020B0600070205080204" pitchFamily="34" charset="-128"/>
              </a:rPr>
              <a:t>“Wie is de Mol’ is een innovatief programma”. </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Helemaal mee eens</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Enigszins mee eens</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Noch mee eens/noch mee oneens</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Enigszins mee oneens</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Helemaal mee oneens	</a:t>
            </a:r>
          </a:p>
          <a:p>
            <a:pPr marL="914400" lvl="1" indent="-457200">
              <a:buFont typeface="Verdana" panose="020B0604030504040204" pitchFamily="34" charset="0"/>
              <a:buAutoNum type="arabicPeriod"/>
            </a:pPr>
            <a:endParaRPr lang="nl-NL" altLang="en-US" sz="2400" b="1" dirty="0">
              <a:solidFill>
                <a:schemeClr val="accent6"/>
              </a:solidFill>
              <a:latin typeface="+mn-lt"/>
              <a:ea typeface="ＭＳ Ｐゴシック" panose="020B0600070205080204" pitchFamily="34" charset="-128"/>
            </a:endParaRPr>
          </a:p>
          <a:p>
            <a:pPr marL="0" indent="0" eaLnBrk="1" hangingPunct="1">
              <a:lnSpc>
                <a:spcPct val="90000"/>
              </a:lnSpc>
              <a:buNone/>
            </a:pPr>
            <a:r>
              <a:rPr lang="nl-NL" altLang="en-US" sz="2400" b="1" dirty="0">
                <a:solidFill>
                  <a:schemeClr val="accent6"/>
                </a:solidFill>
                <a:latin typeface="+mn-lt"/>
                <a:ea typeface="ＭＳ Ｐゴシック" panose="020B0600070205080204" pitchFamily="34" charset="-128"/>
              </a:rPr>
              <a:t>Vraag 3) </a:t>
            </a:r>
            <a:r>
              <a:rPr lang="nl-NL" altLang="en-US" sz="2400" b="1" i="1" dirty="0">
                <a:solidFill>
                  <a:schemeClr val="accent6"/>
                </a:solidFill>
                <a:latin typeface="+mn-lt"/>
                <a:ea typeface="ＭＳ Ｐゴシック" panose="020B0600070205080204" pitchFamily="34" charset="-128"/>
              </a:rPr>
              <a:t>‘Wat is je meest favoriete biermerk?”</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Heineken</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Grolsch</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Brand</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Bavaria</a:t>
            </a:r>
          </a:p>
          <a:p>
            <a:pPr marL="914400" lvl="1" indent="-457200">
              <a:buFont typeface="Verdana" panose="020B0604030504040204" pitchFamily="34" charset="0"/>
              <a:buAutoNum type="arabicPeriod"/>
            </a:pPr>
            <a:r>
              <a:rPr lang="nl-NL" altLang="en-US" sz="2400" dirty="0">
                <a:solidFill>
                  <a:srgbClr val="7030A0"/>
                </a:solidFill>
                <a:latin typeface="+mn-lt"/>
                <a:ea typeface="ＭＳ Ｐゴシック" panose="020B0600070205080204" pitchFamily="34" charset="-128"/>
              </a:rPr>
              <a:t>Anders</a:t>
            </a:r>
          </a:p>
          <a:p>
            <a:pPr eaLnBrk="1" hangingPunct="1">
              <a:lnSpc>
                <a:spcPct val="90000"/>
              </a:lnSpc>
              <a:buFontTx/>
              <a:buChar char="-"/>
            </a:pPr>
            <a:endParaRPr lang="nl-NL" altLang="en-US" sz="2000" dirty="0">
              <a:ea typeface="ＭＳ Ｐゴシック" panose="020B0600070205080204" pitchFamily="34" charset="-128"/>
            </a:endParaRPr>
          </a:p>
          <a:p>
            <a:pPr eaLnBrk="1" hangingPunct="1">
              <a:lnSpc>
                <a:spcPct val="90000"/>
              </a:lnSpc>
            </a:pPr>
            <a:endParaRPr lang="en-US" altLang="en-US" sz="2400" b="1" dirty="0">
              <a:solidFill>
                <a:srgbClr val="3366FF"/>
              </a:solidFill>
              <a:ea typeface="ＭＳ Ｐゴシック" panose="020B0600070205080204" pitchFamily="34" charset="-128"/>
            </a:endParaRPr>
          </a:p>
        </p:txBody>
      </p:sp>
      <p:sp>
        <p:nvSpPr>
          <p:cNvPr id="2" name="Tekstvak 1">
            <a:extLst>
              <a:ext uri="{FF2B5EF4-FFF2-40B4-BE49-F238E27FC236}">
                <a16:creationId xmlns:a16="http://schemas.microsoft.com/office/drawing/2014/main" id="{A5DD633A-ECDB-4A60-B3B0-75075BAE82EC}"/>
              </a:ext>
            </a:extLst>
          </p:cNvPr>
          <p:cNvSpPr txBox="1"/>
          <p:nvPr/>
        </p:nvSpPr>
        <p:spPr>
          <a:xfrm>
            <a:off x="396815" y="603849"/>
            <a:ext cx="8500725" cy="646331"/>
          </a:xfrm>
          <a:prstGeom prst="rect">
            <a:avLst/>
          </a:prstGeom>
          <a:noFill/>
        </p:spPr>
        <p:txBody>
          <a:bodyPr wrap="none" rtlCol="0">
            <a:spAutoFit/>
          </a:bodyPr>
          <a:lstStyle/>
          <a:p>
            <a:r>
              <a:rPr lang="nl-NL" sz="3600" b="1" dirty="0">
                <a:solidFill>
                  <a:srgbClr val="FFC000"/>
                </a:solidFill>
              </a:rPr>
              <a:t>Deze vragen hebben een ander meetniveau</a:t>
            </a:r>
          </a:p>
        </p:txBody>
      </p:sp>
    </p:spTree>
    <p:extLst>
      <p:ext uri="{BB962C8B-B14F-4D97-AF65-F5344CB8AC3E}">
        <p14:creationId xmlns:p14="http://schemas.microsoft.com/office/powerpoint/2010/main" val="285097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109968"/>
            <a:ext cx="11077575" cy="905571"/>
          </a:xfrm>
        </p:spPr>
        <p:txBody>
          <a:bodyPr>
            <a:normAutofit/>
          </a:bodyPr>
          <a:lstStyle/>
          <a:p>
            <a:r>
              <a:rPr lang="nl-NL" sz="3600" b="1" dirty="0">
                <a:solidFill>
                  <a:srgbClr val="FFC000"/>
                </a:solidFill>
                <a:latin typeface="+mn-lt"/>
              </a:rPr>
              <a:t>Lesdoelen Vandaag</a:t>
            </a:r>
          </a:p>
        </p:txBody>
      </p:sp>
      <p:sp>
        <p:nvSpPr>
          <p:cNvPr id="3" name="Content Placeholder 2"/>
          <p:cNvSpPr>
            <a:spLocks noGrp="1"/>
          </p:cNvSpPr>
          <p:nvPr>
            <p:ph sz="half" idx="1"/>
          </p:nvPr>
        </p:nvSpPr>
        <p:spPr>
          <a:xfrm>
            <a:off x="276224" y="2015540"/>
            <a:ext cx="10129840" cy="4109036"/>
          </a:xfrm>
        </p:spPr>
        <p:txBody>
          <a:bodyPr>
            <a:normAutofit fontScale="92500" lnSpcReduction="20000"/>
          </a:bodyPr>
          <a:lstStyle/>
          <a:p>
            <a:r>
              <a:rPr lang="nl-NL" sz="3200" dirty="0">
                <a:solidFill>
                  <a:schemeClr val="accent2">
                    <a:lumMod val="10000"/>
                  </a:schemeClr>
                </a:solidFill>
                <a:latin typeface="+mn-lt"/>
              </a:rPr>
              <a:t> </a:t>
            </a:r>
            <a:r>
              <a:rPr lang="nl-NL" sz="3200" dirty="0">
                <a:solidFill>
                  <a:srgbClr val="FF0000"/>
                </a:solidFill>
                <a:latin typeface="+mn-lt"/>
              </a:rPr>
              <a:t>Niveau studenten afstuderen CB </a:t>
            </a:r>
            <a:r>
              <a:rPr lang="nl-NL" sz="3200" dirty="0" err="1">
                <a:solidFill>
                  <a:srgbClr val="FF0000"/>
                </a:solidFill>
                <a:latin typeface="+mn-lt"/>
              </a:rPr>
              <a:t>vs</a:t>
            </a:r>
            <a:r>
              <a:rPr lang="nl-NL" sz="3200" dirty="0">
                <a:solidFill>
                  <a:srgbClr val="FF0000"/>
                </a:solidFill>
                <a:latin typeface="+mn-lt"/>
              </a:rPr>
              <a:t> CO</a:t>
            </a:r>
          </a:p>
          <a:p>
            <a:r>
              <a:rPr lang="nl-NL" sz="3200" dirty="0">
                <a:solidFill>
                  <a:schemeClr val="accent5"/>
                </a:solidFill>
                <a:latin typeface="+mn-lt"/>
              </a:rPr>
              <a:t> Betrouwbaarheid, validiteit</a:t>
            </a:r>
          </a:p>
          <a:p>
            <a:r>
              <a:rPr lang="nl-NL" sz="3200" dirty="0">
                <a:solidFill>
                  <a:schemeClr val="accent5"/>
                </a:solidFill>
                <a:latin typeface="+mn-lt"/>
              </a:rPr>
              <a:t> Steekproefgrootte</a:t>
            </a:r>
          </a:p>
          <a:p>
            <a:r>
              <a:rPr lang="nl-NL" sz="3200" dirty="0">
                <a:solidFill>
                  <a:schemeClr val="accent5"/>
                </a:solidFill>
                <a:latin typeface="+mn-lt"/>
              </a:rPr>
              <a:t> Enquête tips &amp; meetniveaus</a:t>
            </a:r>
          </a:p>
          <a:p>
            <a:r>
              <a:rPr lang="nl-NL" sz="3200" dirty="0">
                <a:solidFill>
                  <a:schemeClr val="accent5"/>
                </a:solidFill>
                <a:latin typeface="+mn-lt"/>
              </a:rPr>
              <a:t> </a:t>
            </a:r>
            <a:r>
              <a:rPr lang="nl-NL" sz="3200" dirty="0" err="1">
                <a:solidFill>
                  <a:schemeClr val="accent5"/>
                </a:solidFill>
                <a:latin typeface="+mn-lt"/>
              </a:rPr>
              <a:t>Univariate</a:t>
            </a:r>
            <a:r>
              <a:rPr lang="nl-NL" sz="3200" dirty="0">
                <a:solidFill>
                  <a:schemeClr val="accent5"/>
                </a:solidFill>
                <a:latin typeface="+mn-lt"/>
              </a:rPr>
              <a:t> &amp; </a:t>
            </a:r>
            <a:r>
              <a:rPr lang="nl-NL" sz="3200" dirty="0" err="1">
                <a:solidFill>
                  <a:schemeClr val="accent5"/>
                </a:solidFill>
                <a:latin typeface="+mn-lt"/>
              </a:rPr>
              <a:t>bivariate</a:t>
            </a:r>
            <a:r>
              <a:rPr lang="nl-NL" sz="3200" dirty="0">
                <a:solidFill>
                  <a:schemeClr val="accent5"/>
                </a:solidFill>
                <a:latin typeface="+mn-lt"/>
              </a:rPr>
              <a:t> analyses</a:t>
            </a:r>
          </a:p>
          <a:p>
            <a:r>
              <a:rPr lang="nl-NL" sz="3200" dirty="0">
                <a:solidFill>
                  <a:schemeClr val="accent5"/>
                </a:solidFill>
                <a:latin typeface="+mn-lt"/>
              </a:rPr>
              <a:t> Centrummaten &amp; spreidingsmaten</a:t>
            </a:r>
          </a:p>
          <a:p>
            <a:r>
              <a:rPr lang="nl-NL" sz="3200" dirty="0">
                <a:solidFill>
                  <a:schemeClr val="accent5"/>
                </a:solidFill>
                <a:latin typeface="+mn-lt"/>
              </a:rPr>
              <a:t> Intro SPSS</a:t>
            </a:r>
          </a:p>
          <a:p>
            <a:r>
              <a:rPr lang="nl-NL" sz="3200" dirty="0">
                <a:solidFill>
                  <a:schemeClr val="accent5"/>
                </a:solidFill>
                <a:latin typeface="+mn-lt"/>
              </a:rPr>
              <a:t> Analyses voor meer diepgang: </a:t>
            </a:r>
            <a:r>
              <a:rPr lang="nl-NL" sz="3200" dirty="0" err="1">
                <a:solidFill>
                  <a:schemeClr val="accent5"/>
                </a:solidFill>
                <a:latin typeface="+mn-lt"/>
              </a:rPr>
              <a:t>Chikwadraat</a:t>
            </a:r>
            <a:r>
              <a:rPr lang="nl-NL" sz="3200" dirty="0">
                <a:solidFill>
                  <a:schemeClr val="accent5"/>
                </a:solidFill>
                <a:latin typeface="+mn-lt"/>
              </a:rPr>
              <a:t>, t-toets, factoranalyse</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2</a:t>
            </a:fld>
            <a:endParaRPr lang="nl-NL"/>
          </a:p>
        </p:txBody>
      </p:sp>
    </p:spTree>
    <p:extLst>
      <p:ext uri="{BB962C8B-B14F-4D97-AF65-F5344CB8AC3E}">
        <p14:creationId xmlns:p14="http://schemas.microsoft.com/office/powerpoint/2010/main" val="405393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53999" y="143930"/>
            <a:ext cx="9110134" cy="6832603"/>
          </a:xfrm>
          <a:prstGeom prst="rect">
            <a:avLst/>
          </a:prstGeom>
        </p:spPr>
      </p:pic>
    </p:spTree>
    <p:extLst>
      <p:ext uri="{BB962C8B-B14F-4D97-AF65-F5344CB8AC3E}">
        <p14:creationId xmlns:p14="http://schemas.microsoft.com/office/powerpoint/2010/main" val="424412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2015539"/>
            <a:ext cx="9502777" cy="3724275"/>
          </a:xfrm>
        </p:spPr>
        <p:txBody>
          <a:bodyPr>
            <a:normAutofit/>
          </a:bodyPr>
          <a:lstStyle/>
          <a:p>
            <a:r>
              <a:rPr lang="nl-NL" sz="3200" dirty="0" err="1">
                <a:solidFill>
                  <a:srgbClr val="FF0000"/>
                </a:solidFill>
                <a:latin typeface="+mn-lt"/>
              </a:rPr>
              <a:t>Univariate</a:t>
            </a:r>
            <a:r>
              <a:rPr lang="nl-NL" sz="3200" dirty="0">
                <a:solidFill>
                  <a:srgbClr val="FF0000"/>
                </a:solidFill>
                <a:latin typeface="+mn-lt"/>
              </a:rPr>
              <a:t> &amp; </a:t>
            </a:r>
            <a:r>
              <a:rPr lang="nl-NL" sz="3200" dirty="0" err="1">
                <a:solidFill>
                  <a:srgbClr val="FF0000"/>
                </a:solidFill>
                <a:latin typeface="+mn-lt"/>
              </a:rPr>
              <a:t>bivariate</a:t>
            </a:r>
            <a:r>
              <a:rPr lang="nl-NL" sz="3200" dirty="0">
                <a:solidFill>
                  <a:srgbClr val="FF0000"/>
                </a:solidFill>
                <a:latin typeface="+mn-lt"/>
              </a:rPr>
              <a:t> analyses</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21</a:t>
            </a:fld>
            <a:endParaRPr lang="nl-NL"/>
          </a:p>
        </p:txBody>
      </p:sp>
      <p:sp>
        <p:nvSpPr>
          <p:cNvPr id="6" name="Title 5">
            <a:extLst>
              <a:ext uri="{FF2B5EF4-FFF2-40B4-BE49-F238E27FC236}">
                <a16:creationId xmlns:a16="http://schemas.microsoft.com/office/drawing/2014/main" id="{EAEA4D24-147F-D648-BEB9-19F7367A5C5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7624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3BA1C4-F064-0D49-A564-DF2836A40963}" type="slidenum">
              <a:rPr lang="nl-NL" smtClean="0"/>
              <a:pPr>
                <a:defRPr/>
              </a:pPr>
              <a:t>22</a:t>
            </a:fld>
            <a:endParaRPr lang="nl-NL"/>
          </a:p>
        </p:txBody>
      </p:sp>
      <p:sp>
        <p:nvSpPr>
          <p:cNvPr id="5" name="Rectangle 2"/>
          <p:cNvSpPr>
            <a:spLocks noGrp="1" noChangeArrowheads="1"/>
          </p:cNvSpPr>
          <p:nvPr>
            <p:ph type="title" idx="4294967295"/>
          </p:nvPr>
        </p:nvSpPr>
        <p:spPr>
          <a:xfrm>
            <a:off x="1524002" y="955675"/>
            <a:ext cx="8932863" cy="1143000"/>
          </a:xfrm>
        </p:spPr>
        <p:txBody>
          <a:bodyPr/>
          <a:lstStyle/>
          <a:p>
            <a:pPr eaLnBrk="1" hangingPunct="1"/>
            <a:r>
              <a:rPr lang="nl-NL" b="1" dirty="0"/>
              <a:t>           </a:t>
            </a:r>
            <a:r>
              <a:rPr lang="nl-NL" sz="3600" b="1" dirty="0">
                <a:solidFill>
                  <a:srgbClr val="FFC000"/>
                </a:solidFill>
                <a:latin typeface="+mn-lt"/>
              </a:rPr>
              <a:t>Aantallen        &amp;      Vergelijken</a:t>
            </a:r>
            <a:endParaRPr lang="en-US" sz="3600" b="1" dirty="0">
              <a:solidFill>
                <a:srgbClr val="FFC000"/>
              </a:solidFill>
              <a:latin typeface="+mn-lt"/>
            </a:endParaRPr>
          </a:p>
        </p:txBody>
      </p:sp>
      <p:sp>
        <p:nvSpPr>
          <p:cNvPr id="6" name="Rectangle 3"/>
          <p:cNvSpPr txBox="1">
            <a:spLocks noChangeArrowheads="1"/>
          </p:cNvSpPr>
          <p:nvPr/>
        </p:nvSpPr>
        <p:spPr bwMode="auto">
          <a:xfrm>
            <a:off x="1873408" y="2082706"/>
            <a:ext cx="3901958" cy="440699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defTabSz="457200" fontAlgn="base">
              <a:spcBef>
                <a:spcPct val="20000"/>
              </a:spcBef>
              <a:spcAft>
                <a:spcPct val="0"/>
              </a:spcAft>
              <a:buClr>
                <a:schemeClr val="bg1"/>
              </a:buClr>
              <a:defRPr/>
            </a:pPr>
            <a:endParaRPr lang="nl-NL" altLang="nl-NL" sz="1000" b="1" dirty="0">
              <a:solidFill>
                <a:schemeClr val="bg1"/>
              </a:solidFill>
              <a:latin typeface="Arial"/>
              <a:cs typeface="Arial"/>
            </a:endParaRPr>
          </a:p>
          <a:p>
            <a:pPr marL="342900" indent="-342900" algn="ctr" defTabSz="457200" fontAlgn="base">
              <a:spcBef>
                <a:spcPct val="20000"/>
              </a:spcBef>
              <a:spcAft>
                <a:spcPct val="0"/>
              </a:spcAft>
              <a:buClr>
                <a:schemeClr val="bg1"/>
              </a:buClr>
              <a:defRPr/>
            </a:pPr>
            <a:r>
              <a:rPr lang="nl-NL" altLang="nl-NL" sz="2400" b="1" dirty="0">
                <a:solidFill>
                  <a:schemeClr val="bg1"/>
                </a:solidFill>
                <a:cs typeface="Arial"/>
              </a:rPr>
              <a:t>1 VARIABELE</a:t>
            </a:r>
          </a:p>
          <a:p>
            <a:pPr marL="342900" indent="-342900" algn="ctr" defTabSz="457200" fontAlgn="base">
              <a:spcBef>
                <a:spcPct val="20000"/>
              </a:spcBef>
              <a:spcAft>
                <a:spcPct val="0"/>
              </a:spcAft>
              <a:buClr>
                <a:schemeClr val="bg1"/>
              </a:buClr>
              <a:defRPr/>
            </a:pPr>
            <a:r>
              <a:rPr lang="nl-NL" altLang="nl-NL" sz="2400" b="1" dirty="0">
                <a:solidFill>
                  <a:schemeClr val="bg1"/>
                </a:solidFill>
                <a:cs typeface="Arial"/>
              </a:rPr>
              <a:t>(</a:t>
            </a:r>
            <a:r>
              <a:rPr lang="nl-NL" altLang="nl-NL" sz="2400" b="1" dirty="0" err="1">
                <a:solidFill>
                  <a:schemeClr val="bg1"/>
                </a:solidFill>
                <a:cs typeface="Arial"/>
              </a:rPr>
              <a:t>Univariate</a:t>
            </a:r>
            <a:r>
              <a:rPr lang="nl-NL" altLang="nl-NL" sz="2400" b="1" dirty="0">
                <a:solidFill>
                  <a:schemeClr val="bg1"/>
                </a:solidFill>
                <a:cs typeface="Arial"/>
              </a:rPr>
              <a:t> analyse)</a:t>
            </a:r>
          </a:p>
          <a:p>
            <a:pPr marL="342900" indent="-342900" defTabSz="457200" fontAlgn="base">
              <a:spcBef>
                <a:spcPct val="20000"/>
              </a:spcBef>
              <a:spcAft>
                <a:spcPct val="0"/>
              </a:spcAft>
              <a:buClr>
                <a:schemeClr val="bg1"/>
              </a:buClr>
              <a:buFont typeface="Arial" pitchFamily="34" charset="0"/>
              <a:buChar char="•"/>
              <a:defRPr/>
            </a:pPr>
            <a:endParaRPr lang="nl-NL" altLang="nl-NL" sz="1200" dirty="0">
              <a:solidFill>
                <a:schemeClr val="bg1"/>
              </a:solidFill>
              <a:cs typeface="Arial"/>
            </a:endParaRP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cs typeface="Arial"/>
              </a:rPr>
              <a:t>Meest gekozen</a:t>
            </a: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cs typeface="Arial"/>
              </a:rPr>
              <a:t>Middelste </a:t>
            </a: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ea typeface="ＭＳ Ｐゴシック" charset="-128"/>
                <a:cs typeface="Arial"/>
              </a:rPr>
              <a:t>Gemiddelde</a:t>
            </a: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cs typeface="Arial"/>
              </a:rPr>
              <a:t>Standaarddeviatie</a:t>
            </a:r>
            <a:endParaRPr lang="nl-NL" altLang="nl-NL" sz="2400" dirty="0">
              <a:solidFill>
                <a:schemeClr val="bg1"/>
              </a:solidFill>
              <a:ea typeface="ＭＳ Ｐゴシック" charset="-128"/>
              <a:cs typeface="Arial"/>
            </a:endParaRP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cs typeface="Arial"/>
              </a:rPr>
              <a:t>%</a:t>
            </a:r>
          </a:p>
          <a:p>
            <a:pPr marL="342900" indent="-342900" defTabSz="457200" fontAlgn="base">
              <a:spcBef>
                <a:spcPct val="20000"/>
              </a:spcBef>
              <a:spcAft>
                <a:spcPct val="0"/>
              </a:spcAft>
              <a:buClr>
                <a:schemeClr val="bg1"/>
              </a:buClr>
              <a:buFont typeface="Arial" pitchFamily="34" charset="0"/>
              <a:buChar char="•"/>
              <a:defRPr/>
            </a:pPr>
            <a:r>
              <a:rPr lang="nl-NL" altLang="nl-NL" sz="2400" dirty="0">
                <a:solidFill>
                  <a:schemeClr val="bg1"/>
                </a:solidFill>
                <a:ea typeface="ＭＳ Ｐゴシック" charset="-128"/>
                <a:cs typeface="Arial"/>
              </a:rPr>
              <a:t>#</a:t>
            </a:r>
          </a:p>
          <a:p>
            <a:pPr defTabSz="457200" fontAlgn="base">
              <a:spcBef>
                <a:spcPct val="20000"/>
              </a:spcBef>
              <a:spcAft>
                <a:spcPct val="0"/>
              </a:spcAft>
              <a:buClr>
                <a:schemeClr val="bg1"/>
              </a:buClr>
              <a:defRPr/>
            </a:pPr>
            <a:endParaRPr lang="nl-NL" altLang="nl-NL" sz="2400" dirty="0">
              <a:solidFill>
                <a:schemeClr val="bg1"/>
              </a:solidFill>
              <a:latin typeface="Arial"/>
              <a:ea typeface="ＭＳ Ｐゴシック" charset="-128"/>
              <a:cs typeface="Arial"/>
            </a:endParaRPr>
          </a:p>
          <a:p>
            <a:pPr marL="342900" indent="-342900" defTabSz="457200" fontAlgn="base">
              <a:spcBef>
                <a:spcPct val="20000"/>
              </a:spcBef>
              <a:spcAft>
                <a:spcPct val="0"/>
              </a:spcAft>
              <a:buClr>
                <a:schemeClr val="bg1"/>
              </a:buClr>
              <a:buFont typeface="Arial"/>
              <a:buChar char="•"/>
              <a:defRPr/>
            </a:pPr>
            <a:endParaRPr lang="en-US" altLang="nl-NL" sz="2400" dirty="0">
              <a:solidFill>
                <a:schemeClr val="bg1"/>
              </a:solidFill>
              <a:latin typeface="Arial"/>
              <a:ea typeface="ＭＳ Ｐゴシック" charset="-128"/>
              <a:cs typeface="Arial"/>
            </a:endParaRPr>
          </a:p>
        </p:txBody>
      </p:sp>
      <p:sp>
        <p:nvSpPr>
          <p:cNvPr id="7" name="Rectangle 4"/>
          <p:cNvSpPr txBox="1">
            <a:spLocks noChangeArrowheads="1"/>
          </p:cNvSpPr>
          <p:nvPr/>
        </p:nvSpPr>
        <p:spPr>
          <a:xfrm>
            <a:off x="6205756" y="2098472"/>
            <a:ext cx="4200308" cy="4391228"/>
          </a:xfrm>
          <a:prstGeom prst="rect">
            <a:avLst/>
          </a:prstGeom>
          <a:solidFill>
            <a:srgbClr val="7030A0"/>
          </a:solidFill>
        </p:spPr>
        <p:txBody>
          <a:bodyPr>
            <a:normAutofit/>
          </a:bodyPr>
          <a:lstStyle/>
          <a:p>
            <a:pPr marL="342900" indent="-342900" algn="ctr">
              <a:spcBef>
                <a:spcPct val="20000"/>
              </a:spcBef>
              <a:buClr>
                <a:schemeClr val="bg1"/>
              </a:buClr>
              <a:defRPr/>
            </a:pPr>
            <a:endParaRPr lang="nl-NL" altLang="nl-NL" sz="1050" b="1" dirty="0">
              <a:solidFill>
                <a:schemeClr val="bg1"/>
              </a:solidFill>
              <a:latin typeface="Arial"/>
              <a:cs typeface="Arial"/>
            </a:endParaRPr>
          </a:p>
          <a:p>
            <a:pPr marL="342900" indent="-342900" algn="ctr">
              <a:spcBef>
                <a:spcPct val="20000"/>
              </a:spcBef>
              <a:buClr>
                <a:schemeClr val="bg1"/>
              </a:buClr>
              <a:defRPr/>
            </a:pPr>
            <a:r>
              <a:rPr lang="nl-NL" altLang="nl-NL" sz="2400" b="1" dirty="0">
                <a:solidFill>
                  <a:schemeClr val="bg1"/>
                </a:solidFill>
                <a:cs typeface="Arial"/>
              </a:rPr>
              <a:t>2 OF MEER VARIABELEN</a:t>
            </a:r>
          </a:p>
          <a:p>
            <a:pPr marL="342900" indent="-342900" algn="ctr">
              <a:spcBef>
                <a:spcPct val="20000"/>
              </a:spcBef>
              <a:buClr>
                <a:schemeClr val="bg1"/>
              </a:buClr>
              <a:defRPr/>
            </a:pPr>
            <a:r>
              <a:rPr lang="nl-NL" altLang="nl-NL" sz="2400" b="1" dirty="0">
                <a:solidFill>
                  <a:schemeClr val="bg1"/>
                </a:solidFill>
                <a:cs typeface="Arial"/>
              </a:rPr>
              <a:t>(</a:t>
            </a:r>
            <a:r>
              <a:rPr lang="nl-NL" altLang="nl-NL" sz="2400" b="1" dirty="0" err="1">
                <a:solidFill>
                  <a:schemeClr val="bg1"/>
                </a:solidFill>
                <a:cs typeface="Arial"/>
              </a:rPr>
              <a:t>Bivariate</a:t>
            </a:r>
            <a:r>
              <a:rPr lang="nl-NL" altLang="nl-NL" sz="2400" b="1" dirty="0">
                <a:solidFill>
                  <a:schemeClr val="bg1"/>
                </a:solidFill>
                <a:cs typeface="Arial"/>
              </a:rPr>
              <a:t> analyse)</a:t>
            </a:r>
          </a:p>
          <a:p>
            <a:pPr marL="342900" indent="-342900" defTabSz="457200" fontAlgn="base">
              <a:spcBef>
                <a:spcPct val="20000"/>
              </a:spcBef>
              <a:spcAft>
                <a:spcPct val="0"/>
              </a:spcAft>
              <a:buClr>
                <a:schemeClr val="bg1"/>
              </a:buClr>
              <a:defRPr/>
            </a:pPr>
            <a:endParaRPr lang="nl-NL" altLang="nl-NL" sz="1400" dirty="0">
              <a:solidFill>
                <a:schemeClr val="bg1"/>
              </a:solidFill>
              <a:ea typeface="ＭＳ Ｐゴシック" charset="-128"/>
              <a:cs typeface="Arial"/>
            </a:endParaRPr>
          </a:p>
          <a:p>
            <a:pPr marL="342900" indent="-342900">
              <a:spcBef>
                <a:spcPct val="20000"/>
              </a:spcBef>
              <a:buClr>
                <a:schemeClr val="bg1"/>
              </a:buClr>
              <a:buFont typeface="Arial" pitchFamily="34" charset="0"/>
              <a:buChar char="•"/>
              <a:defRPr/>
            </a:pPr>
            <a:r>
              <a:rPr lang="nl-NL" altLang="nl-NL" sz="2400" dirty="0">
                <a:solidFill>
                  <a:schemeClr val="bg1"/>
                </a:solidFill>
                <a:cs typeface="Arial"/>
              </a:rPr>
              <a:t>Leeftijd vs. waardering</a:t>
            </a:r>
          </a:p>
          <a:p>
            <a:pPr marL="342900" indent="-342900">
              <a:spcBef>
                <a:spcPct val="20000"/>
              </a:spcBef>
              <a:buClr>
                <a:schemeClr val="bg1"/>
              </a:buClr>
              <a:buFont typeface="Arial" pitchFamily="34" charset="0"/>
              <a:buChar char="•"/>
              <a:defRPr/>
            </a:pPr>
            <a:r>
              <a:rPr lang="nl-NL" altLang="nl-NL" sz="2400" dirty="0">
                <a:solidFill>
                  <a:schemeClr val="bg1"/>
                </a:solidFill>
                <a:cs typeface="Arial"/>
              </a:rPr>
              <a:t>geslacht vs. koopintentie</a:t>
            </a:r>
          </a:p>
          <a:p>
            <a:pPr marL="342900" indent="-342900">
              <a:spcBef>
                <a:spcPct val="20000"/>
              </a:spcBef>
              <a:buClr>
                <a:schemeClr val="bg1"/>
              </a:buClr>
              <a:buFont typeface="Arial" pitchFamily="34" charset="0"/>
              <a:buChar char="•"/>
              <a:defRPr/>
            </a:pPr>
            <a:r>
              <a:rPr lang="nl-NL" altLang="nl-NL" sz="2400" dirty="0" err="1">
                <a:solidFill>
                  <a:schemeClr val="bg1"/>
                </a:solidFill>
                <a:cs typeface="Arial"/>
              </a:rPr>
              <a:t>Chikwadraat</a:t>
            </a:r>
            <a:endParaRPr lang="nl-NL" altLang="nl-NL" sz="2400" dirty="0">
              <a:solidFill>
                <a:schemeClr val="bg1"/>
              </a:solidFill>
              <a:cs typeface="Arial"/>
            </a:endParaRPr>
          </a:p>
          <a:p>
            <a:pPr marL="342900" indent="-342900">
              <a:spcBef>
                <a:spcPct val="20000"/>
              </a:spcBef>
              <a:buClr>
                <a:schemeClr val="bg1"/>
              </a:buClr>
              <a:buFont typeface="Arial" pitchFamily="34" charset="0"/>
              <a:buChar char="•"/>
              <a:defRPr/>
            </a:pPr>
            <a:r>
              <a:rPr lang="nl-NL" altLang="nl-NL" sz="2400" dirty="0">
                <a:solidFill>
                  <a:schemeClr val="bg1"/>
                </a:solidFill>
                <a:ea typeface="ＭＳ Ｐゴシック" charset="-128"/>
                <a:cs typeface="Arial"/>
              </a:rPr>
              <a:t>Etc.</a:t>
            </a:r>
            <a:endParaRPr lang="nl-NL" altLang="nl-NL" sz="2800" dirty="0">
              <a:solidFill>
                <a:schemeClr val="bg1"/>
              </a:solidFill>
              <a:ea typeface="ＭＳ Ｐゴシック" charset="-128"/>
              <a:cs typeface="Arial"/>
            </a:endParaRPr>
          </a:p>
          <a:p>
            <a:pPr marL="342900" indent="-342900" defTabSz="457200" fontAlgn="base">
              <a:spcBef>
                <a:spcPct val="20000"/>
              </a:spcBef>
              <a:spcAft>
                <a:spcPct val="0"/>
              </a:spcAft>
              <a:buClr>
                <a:schemeClr val="bg1"/>
              </a:buClr>
              <a:buFont typeface="Arial"/>
              <a:buChar char="•"/>
              <a:defRPr/>
            </a:pPr>
            <a:endParaRPr lang="nl-NL" altLang="nl-NL" sz="2800" dirty="0">
              <a:solidFill>
                <a:schemeClr val="bg1"/>
              </a:solidFill>
              <a:latin typeface="Arial"/>
              <a:ea typeface="ＭＳ Ｐゴシック" charset="-128"/>
              <a:cs typeface="Arial"/>
            </a:endParaRPr>
          </a:p>
          <a:p>
            <a:pPr marL="342900" indent="-342900" defTabSz="457200" fontAlgn="base">
              <a:spcBef>
                <a:spcPct val="20000"/>
              </a:spcBef>
              <a:spcAft>
                <a:spcPct val="0"/>
              </a:spcAft>
              <a:buClr>
                <a:schemeClr val="bg1"/>
              </a:buClr>
              <a:buFont typeface="Arial"/>
              <a:buChar char="•"/>
              <a:defRPr/>
            </a:pPr>
            <a:endParaRPr lang="nl-NL" altLang="nl-NL" sz="2800" dirty="0">
              <a:solidFill>
                <a:schemeClr val="bg1"/>
              </a:solidFill>
              <a:latin typeface="Arial"/>
              <a:ea typeface="ＭＳ Ｐゴシック" charset="-128"/>
              <a:cs typeface="Arial"/>
            </a:endParaRPr>
          </a:p>
          <a:p>
            <a:pPr marL="342900" indent="-342900" defTabSz="457200" fontAlgn="base">
              <a:spcBef>
                <a:spcPct val="20000"/>
              </a:spcBef>
              <a:spcAft>
                <a:spcPct val="0"/>
              </a:spcAft>
              <a:buClr>
                <a:schemeClr val="bg1"/>
              </a:buClr>
              <a:buFont typeface="Arial"/>
              <a:buChar char="•"/>
              <a:defRPr/>
            </a:pPr>
            <a:endParaRPr lang="nl-NL" altLang="nl-NL" sz="2800" dirty="0">
              <a:solidFill>
                <a:schemeClr val="bg1"/>
              </a:solidFill>
              <a:latin typeface="Arial"/>
              <a:ea typeface="ＭＳ Ｐゴシック" charset="-128"/>
              <a:cs typeface="Arial"/>
            </a:endParaRPr>
          </a:p>
          <a:p>
            <a:pPr marL="342900" indent="-342900" defTabSz="457200" fontAlgn="base">
              <a:spcBef>
                <a:spcPct val="20000"/>
              </a:spcBef>
              <a:spcAft>
                <a:spcPct val="0"/>
              </a:spcAft>
              <a:buClr>
                <a:schemeClr val="bg1"/>
              </a:buClr>
              <a:defRPr/>
            </a:pPr>
            <a:endParaRPr lang="en-US" altLang="nl-NL" sz="2800" dirty="0">
              <a:solidFill>
                <a:schemeClr val="bg1"/>
              </a:solidFill>
              <a:latin typeface="Arial"/>
              <a:ea typeface="ＭＳ Ｐゴシック" charset="-128"/>
              <a:cs typeface="Arial"/>
            </a:endParaRPr>
          </a:p>
        </p:txBody>
      </p:sp>
    </p:spTree>
    <p:extLst>
      <p:ext uri="{BB962C8B-B14F-4D97-AF65-F5344CB8AC3E}">
        <p14:creationId xmlns:p14="http://schemas.microsoft.com/office/powerpoint/2010/main" val="17546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158" y="1250784"/>
            <a:ext cx="11077575" cy="905571"/>
          </a:xfrm>
        </p:spPr>
        <p:txBody>
          <a:bodyPr>
            <a:normAutofit/>
          </a:bodyPr>
          <a:lstStyle/>
          <a:p>
            <a:r>
              <a:rPr lang="nl-NL" sz="3600" b="1" dirty="0">
                <a:solidFill>
                  <a:srgbClr val="FFC000"/>
                </a:solidFill>
                <a:latin typeface="+mn-lt"/>
              </a:rPr>
              <a:t>Voorbeeld frequentietabel SPSS</a:t>
            </a:r>
            <a:endParaRPr lang="en-US" sz="3600" b="1" dirty="0">
              <a:solidFill>
                <a:srgbClr val="FFC000"/>
              </a:solidFill>
              <a:latin typeface="+mn-lt"/>
            </a:endParaRPr>
          </a:p>
        </p:txBody>
      </p:sp>
      <p:pic>
        <p:nvPicPr>
          <p:cNvPr id="4" name="Afbeelding 3"/>
          <p:cNvPicPr>
            <a:picLocks noChangeAspect="1"/>
          </p:cNvPicPr>
          <p:nvPr/>
        </p:nvPicPr>
        <p:blipFill>
          <a:blip r:embed="rId2"/>
          <a:stretch>
            <a:fillRect/>
          </a:stretch>
        </p:blipFill>
        <p:spPr>
          <a:xfrm>
            <a:off x="937687" y="2156355"/>
            <a:ext cx="9192932" cy="4092045"/>
          </a:xfrm>
          <a:prstGeom prst="rect">
            <a:avLst/>
          </a:prstGeom>
        </p:spPr>
      </p:pic>
    </p:spTree>
    <p:extLst>
      <p:ext uri="{BB962C8B-B14F-4D97-AF65-F5344CB8AC3E}">
        <p14:creationId xmlns:p14="http://schemas.microsoft.com/office/powerpoint/2010/main" val="303451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0" y="641184"/>
            <a:ext cx="11077575" cy="905571"/>
          </a:xfrm>
        </p:spPr>
        <p:txBody>
          <a:bodyPr>
            <a:normAutofit/>
          </a:bodyPr>
          <a:lstStyle/>
          <a:p>
            <a:r>
              <a:rPr lang="nl-NL" sz="3600" b="1" dirty="0">
                <a:solidFill>
                  <a:srgbClr val="FFC000"/>
                </a:solidFill>
                <a:latin typeface="+mn-lt"/>
              </a:rPr>
              <a:t>Voorbeeld kruistabel SPSS</a:t>
            </a:r>
            <a:endParaRPr lang="en-US" sz="3600" b="1" dirty="0">
              <a:solidFill>
                <a:srgbClr val="FFC000"/>
              </a:solidFill>
              <a:latin typeface="+mn-lt"/>
            </a:endParaRPr>
          </a:p>
        </p:txBody>
      </p:sp>
      <p:pic>
        <p:nvPicPr>
          <p:cNvPr id="6" name="Afbeelding 5"/>
          <p:cNvPicPr>
            <a:picLocks noChangeAspect="1"/>
          </p:cNvPicPr>
          <p:nvPr/>
        </p:nvPicPr>
        <p:blipFill>
          <a:blip r:embed="rId2"/>
          <a:stretch>
            <a:fillRect/>
          </a:stretch>
        </p:blipFill>
        <p:spPr>
          <a:xfrm>
            <a:off x="826167" y="1794933"/>
            <a:ext cx="9914022" cy="3488267"/>
          </a:xfrm>
          <a:prstGeom prst="rect">
            <a:avLst/>
          </a:prstGeom>
        </p:spPr>
      </p:pic>
    </p:spTree>
    <p:extLst>
      <p:ext uri="{BB962C8B-B14F-4D97-AF65-F5344CB8AC3E}">
        <p14:creationId xmlns:p14="http://schemas.microsoft.com/office/powerpoint/2010/main" val="114378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2015539"/>
            <a:ext cx="9502777" cy="3724275"/>
          </a:xfrm>
        </p:spPr>
        <p:txBody>
          <a:bodyPr>
            <a:normAutofit/>
          </a:bodyPr>
          <a:lstStyle/>
          <a:p>
            <a:r>
              <a:rPr lang="nl-NL" sz="3200" dirty="0">
                <a:solidFill>
                  <a:srgbClr val="FF0000"/>
                </a:solidFill>
              </a:rPr>
              <a:t>Centrummaten &amp; spreidingsmaten</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25</a:t>
            </a:fld>
            <a:endParaRPr lang="nl-NL"/>
          </a:p>
        </p:txBody>
      </p:sp>
      <p:sp>
        <p:nvSpPr>
          <p:cNvPr id="6" name="Title 5">
            <a:extLst>
              <a:ext uri="{FF2B5EF4-FFF2-40B4-BE49-F238E27FC236}">
                <a16:creationId xmlns:a16="http://schemas.microsoft.com/office/drawing/2014/main" id="{307C6ED3-A25B-604A-9D01-2F122113FD4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5707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83050" y="973932"/>
            <a:ext cx="8229600" cy="1139825"/>
          </a:xfrm>
        </p:spPr>
        <p:txBody>
          <a:bodyPr/>
          <a:lstStyle/>
          <a:p>
            <a:pPr eaLnBrk="1" hangingPunct="1"/>
            <a:r>
              <a:rPr lang="nl-NL" altLang="en-US" sz="3600" b="1" dirty="0">
                <a:solidFill>
                  <a:srgbClr val="FFC000"/>
                </a:solidFill>
                <a:latin typeface="+mn-lt"/>
                <a:ea typeface="ＭＳ Ｐゴシック" panose="020B0600070205080204" pitchFamily="34" charset="-128"/>
              </a:rPr>
              <a:t>Centrummaten</a:t>
            </a:r>
            <a:r>
              <a:rPr lang="nl-NL" altLang="en-US" dirty="0">
                <a:ea typeface="ＭＳ Ｐゴシック" panose="020B0600070205080204" pitchFamily="34" charset="-128"/>
              </a:rPr>
              <a:t> </a:t>
            </a:r>
            <a:endParaRPr lang="en-US" altLang="en-US" dirty="0">
              <a:ea typeface="ＭＳ Ｐゴシック" panose="020B0600070205080204" pitchFamily="34" charset="-128"/>
            </a:endParaRPr>
          </a:p>
        </p:txBody>
      </p:sp>
      <p:sp>
        <p:nvSpPr>
          <p:cNvPr id="112643" name="Rectangle 3"/>
          <p:cNvSpPr>
            <a:spLocks noGrp="1" noChangeArrowheads="1"/>
          </p:cNvSpPr>
          <p:nvPr>
            <p:ph type="body" idx="4294967295"/>
          </p:nvPr>
        </p:nvSpPr>
        <p:spPr>
          <a:xfrm>
            <a:off x="1919288" y="2349501"/>
            <a:ext cx="8229600" cy="4175125"/>
          </a:xfrm>
        </p:spPr>
        <p:txBody>
          <a:bodyPr/>
          <a:lstStyle/>
          <a:p>
            <a:pPr eaLnBrk="1" hangingPunct="1"/>
            <a:r>
              <a:rPr lang="nl-NL" altLang="en-US" dirty="0">
                <a:solidFill>
                  <a:schemeClr val="tx2"/>
                </a:solidFill>
                <a:latin typeface="+mn-lt"/>
                <a:ea typeface="ＭＳ Ｐゴシック" panose="020B0600070205080204" pitchFamily="34" charset="-128"/>
              </a:rPr>
              <a:t>Gemiddelde</a:t>
            </a:r>
          </a:p>
          <a:p>
            <a:pPr eaLnBrk="1" hangingPunct="1"/>
            <a:endParaRPr lang="nl-NL" altLang="en-US" dirty="0">
              <a:solidFill>
                <a:schemeClr val="tx2"/>
              </a:solidFill>
              <a:latin typeface="+mn-lt"/>
              <a:ea typeface="ＭＳ Ｐゴシック" panose="020B0600070205080204" pitchFamily="34" charset="-128"/>
            </a:endParaRPr>
          </a:p>
          <a:p>
            <a:pPr eaLnBrk="1" hangingPunct="1"/>
            <a:endParaRPr lang="nl-NL" altLang="en-US" dirty="0">
              <a:solidFill>
                <a:schemeClr val="tx2"/>
              </a:solidFill>
              <a:latin typeface="+mn-lt"/>
              <a:ea typeface="ＭＳ Ｐゴシック" panose="020B0600070205080204" pitchFamily="34" charset="-128"/>
            </a:endParaRPr>
          </a:p>
          <a:p>
            <a:pPr eaLnBrk="1" hangingPunct="1"/>
            <a:r>
              <a:rPr lang="nl-NL" altLang="en-US" dirty="0">
                <a:solidFill>
                  <a:schemeClr val="tx2"/>
                </a:solidFill>
                <a:latin typeface="+mn-lt"/>
                <a:ea typeface="ＭＳ Ｐゴシック" panose="020B0600070205080204" pitchFamily="34" charset="-128"/>
              </a:rPr>
              <a:t>Mediaan</a:t>
            </a:r>
          </a:p>
          <a:p>
            <a:pPr lvl="1" eaLnBrk="1" hangingPunct="1">
              <a:buFontTx/>
              <a:buNone/>
            </a:pPr>
            <a:endParaRPr lang="nl-NL" altLang="en-US" dirty="0">
              <a:solidFill>
                <a:schemeClr val="tx2"/>
              </a:solidFill>
              <a:latin typeface="+mn-lt"/>
              <a:ea typeface="ＭＳ Ｐゴシック" panose="020B0600070205080204" pitchFamily="34" charset="-128"/>
            </a:endParaRPr>
          </a:p>
          <a:p>
            <a:pPr lvl="1" eaLnBrk="1" hangingPunct="1">
              <a:buFontTx/>
              <a:buNone/>
            </a:pPr>
            <a:endParaRPr lang="nl-NL" altLang="en-US" dirty="0">
              <a:solidFill>
                <a:schemeClr val="tx2"/>
              </a:solidFill>
              <a:latin typeface="+mn-lt"/>
              <a:ea typeface="ＭＳ Ｐゴシック" panose="020B0600070205080204" pitchFamily="34" charset="-128"/>
            </a:endParaRPr>
          </a:p>
          <a:p>
            <a:pPr lvl="1" eaLnBrk="1" hangingPunct="1">
              <a:buFontTx/>
              <a:buNone/>
            </a:pPr>
            <a:endParaRPr lang="nl-NL" altLang="en-US" dirty="0">
              <a:solidFill>
                <a:schemeClr val="tx2"/>
              </a:solidFill>
              <a:latin typeface="+mn-lt"/>
              <a:ea typeface="ＭＳ Ｐゴシック" panose="020B0600070205080204" pitchFamily="34" charset="-128"/>
            </a:endParaRPr>
          </a:p>
          <a:p>
            <a:pPr eaLnBrk="1" hangingPunct="1"/>
            <a:r>
              <a:rPr lang="nl-NL" altLang="en-US" dirty="0">
                <a:solidFill>
                  <a:schemeClr val="tx2"/>
                </a:solidFill>
                <a:latin typeface="+mn-lt"/>
                <a:ea typeface="ＭＳ Ｐゴシック" panose="020B0600070205080204" pitchFamily="34" charset="-128"/>
              </a:rPr>
              <a:t>Modus</a:t>
            </a:r>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57338"/>
            <a:ext cx="2006600" cy="136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4" y="5013326"/>
            <a:ext cx="2016125" cy="140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8" name="AutoShape 8"/>
          <p:cNvSpPr>
            <a:spLocks noChangeArrowheads="1"/>
          </p:cNvSpPr>
          <p:nvPr/>
        </p:nvSpPr>
        <p:spPr bwMode="auto">
          <a:xfrm rot="-2772124">
            <a:off x="6930232" y="6126957"/>
            <a:ext cx="976312"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endParaRPr lang="nl-NL" altLang="en-US" sz="1800">
              <a:solidFill>
                <a:schemeClr val="bg1"/>
              </a:solidFill>
              <a:latin typeface="Arial" panose="020B0604020202020204" pitchFamily="34" charset="0"/>
              <a:ea typeface="Arial Unicode MS" panose="020B0604020202020204" pitchFamily="34" charset="-128"/>
            </a:endParaRPr>
          </a:p>
        </p:txBody>
      </p:sp>
      <p:sp>
        <p:nvSpPr>
          <p:cNvPr id="112649" name="AutoShape 9"/>
          <p:cNvSpPr>
            <a:spLocks noChangeArrowheads="1"/>
          </p:cNvSpPr>
          <p:nvPr/>
        </p:nvSpPr>
        <p:spPr bwMode="auto">
          <a:xfrm rot="-2772124">
            <a:off x="8011320" y="6126957"/>
            <a:ext cx="976312"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endParaRPr lang="nl-NL" altLang="en-US" sz="1800">
              <a:solidFill>
                <a:schemeClr val="bg1"/>
              </a:solidFill>
              <a:latin typeface="Arial" panose="020B0604020202020204" pitchFamily="34" charset="0"/>
              <a:ea typeface="Arial Unicode MS" panose="020B0604020202020204" pitchFamily="34" charset="-128"/>
            </a:endParaRPr>
          </a:p>
        </p:txBody>
      </p:sp>
      <p:pic>
        <p:nvPicPr>
          <p:cNvPr id="2" name="Afbeelding 1"/>
          <p:cNvPicPr>
            <a:picLocks noChangeAspect="1"/>
          </p:cNvPicPr>
          <p:nvPr/>
        </p:nvPicPr>
        <p:blipFill>
          <a:blip r:embed="rId5"/>
          <a:stretch>
            <a:fillRect/>
          </a:stretch>
        </p:blipFill>
        <p:spPr>
          <a:xfrm>
            <a:off x="5232401" y="3170041"/>
            <a:ext cx="6590770" cy="1563077"/>
          </a:xfrm>
          <a:prstGeom prst="rect">
            <a:avLst/>
          </a:prstGeom>
        </p:spPr>
      </p:pic>
    </p:spTree>
    <p:extLst>
      <p:ext uri="{BB962C8B-B14F-4D97-AF65-F5344CB8AC3E}">
        <p14:creationId xmlns:p14="http://schemas.microsoft.com/office/powerpoint/2010/main" val="80023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12644"/>
                                        </p:tgtEl>
                                        <p:attrNameLst>
                                          <p:attrName>style.visibility</p:attrName>
                                        </p:attrNameLst>
                                      </p:cBhvr>
                                      <p:to>
                                        <p:strVal val="visible"/>
                                      </p:to>
                                    </p:set>
                                    <p:anim calcmode="lin" valueType="num">
                                      <p:cBhvr additive="base">
                                        <p:cTn id="11" dur="500" fill="hold"/>
                                        <p:tgtEl>
                                          <p:spTgt spid="112644"/>
                                        </p:tgtEl>
                                        <p:attrNameLst>
                                          <p:attrName>ppt_x</p:attrName>
                                        </p:attrNameLst>
                                      </p:cBhvr>
                                      <p:tavLst>
                                        <p:tav tm="0">
                                          <p:val>
                                            <p:strVal val="#ppt_x"/>
                                          </p:val>
                                        </p:tav>
                                        <p:tav tm="100000">
                                          <p:val>
                                            <p:strVal val="#ppt_x"/>
                                          </p:val>
                                        </p:tav>
                                      </p:tavLst>
                                    </p:anim>
                                    <p:anim calcmode="lin" valueType="num">
                                      <p:cBhvr additive="base">
                                        <p:cTn id="12" dur="500" fill="hold"/>
                                        <p:tgtEl>
                                          <p:spTgt spid="11264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46"/>
                                        </p:tgtEl>
                                        <p:attrNameLst>
                                          <p:attrName>style.visibility</p:attrName>
                                        </p:attrNameLst>
                                      </p:cBhvr>
                                      <p:to>
                                        <p:strVal val="visible"/>
                                      </p:to>
                                    </p:set>
                                    <p:anim calcmode="lin" valueType="num">
                                      <p:cBhvr additive="base">
                                        <p:cTn id="25" dur="500" fill="hold"/>
                                        <p:tgtEl>
                                          <p:spTgt spid="112646"/>
                                        </p:tgtEl>
                                        <p:attrNameLst>
                                          <p:attrName>ppt_x</p:attrName>
                                        </p:attrNameLst>
                                      </p:cBhvr>
                                      <p:tavLst>
                                        <p:tav tm="0">
                                          <p:val>
                                            <p:strVal val="#ppt_x"/>
                                          </p:val>
                                        </p:tav>
                                        <p:tav tm="100000">
                                          <p:val>
                                            <p:strVal val="#ppt_x"/>
                                          </p:val>
                                        </p:tav>
                                      </p:tavLst>
                                    </p:anim>
                                    <p:anim calcmode="lin" valueType="num">
                                      <p:cBhvr additive="base">
                                        <p:cTn id="26" dur="500" fill="hold"/>
                                        <p:tgtEl>
                                          <p:spTgt spid="1126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48"/>
                                        </p:tgtEl>
                                        <p:attrNameLst>
                                          <p:attrName>style.visibility</p:attrName>
                                        </p:attrNameLst>
                                      </p:cBhvr>
                                      <p:to>
                                        <p:strVal val="visible"/>
                                      </p:to>
                                    </p:set>
                                    <p:anim calcmode="lin" valueType="num">
                                      <p:cBhvr additive="base">
                                        <p:cTn id="29" dur="500" fill="hold"/>
                                        <p:tgtEl>
                                          <p:spTgt spid="112648"/>
                                        </p:tgtEl>
                                        <p:attrNameLst>
                                          <p:attrName>ppt_x</p:attrName>
                                        </p:attrNameLst>
                                      </p:cBhvr>
                                      <p:tavLst>
                                        <p:tav tm="0">
                                          <p:val>
                                            <p:strVal val="#ppt_x"/>
                                          </p:val>
                                        </p:tav>
                                        <p:tav tm="100000">
                                          <p:val>
                                            <p:strVal val="#ppt_x"/>
                                          </p:val>
                                        </p:tav>
                                      </p:tavLst>
                                    </p:anim>
                                    <p:anim calcmode="lin" valueType="num">
                                      <p:cBhvr additive="base">
                                        <p:cTn id="30" dur="500" fill="hold"/>
                                        <p:tgtEl>
                                          <p:spTgt spid="1126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649"/>
                                        </p:tgtEl>
                                        <p:attrNameLst>
                                          <p:attrName>style.visibility</p:attrName>
                                        </p:attrNameLst>
                                      </p:cBhvr>
                                      <p:to>
                                        <p:strVal val="visible"/>
                                      </p:to>
                                    </p:set>
                                    <p:anim calcmode="lin" valueType="num">
                                      <p:cBhvr additive="base">
                                        <p:cTn id="33" dur="500" fill="hold"/>
                                        <p:tgtEl>
                                          <p:spTgt spid="112649"/>
                                        </p:tgtEl>
                                        <p:attrNameLst>
                                          <p:attrName>ppt_x</p:attrName>
                                        </p:attrNameLst>
                                      </p:cBhvr>
                                      <p:tavLst>
                                        <p:tav tm="0">
                                          <p:val>
                                            <p:strVal val="#ppt_x"/>
                                          </p:val>
                                        </p:tav>
                                        <p:tav tm="100000">
                                          <p:val>
                                            <p:strVal val="#ppt_x"/>
                                          </p:val>
                                        </p:tav>
                                      </p:tavLst>
                                    </p:anim>
                                    <p:anim calcmode="lin" valueType="num">
                                      <p:cBhvr additive="base">
                                        <p:cTn id="34" dur="500" fill="hold"/>
                                        <p:tgtEl>
                                          <p:spTgt spid="112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P spid="112648" grpId="0" animBg="1"/>
      <p:bldP spid="1126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589616" y="1294343"/>
            <a:ext cx="8229600" cy="991658"/>
          </a:xfrm>
        </p:spPr>
        <p:txBody>
          <a:bodyPr>
            <a:normAutofit/>
          </a:bodyPr>
          <a:lstStyle/>
          <a:p>
            <a:pPr algn="ctr" eaLnBrk="1" hangingPunct="1">
              <a:lnSpc>
                <a:spcPct val="90000"/>
              </a:lnSpc>
              <a:buFontTx/>
              <a:buNone/>
            </a:pPr>
            <a:r>
              <a:rPr lang="nl-NL" altLang="en-US" sz="3900" b="1" i="1" dirty="0">
                <a:solidFill>
                  <a:srgbClr val="FFC000"/>
                </a:solidFill>
                <a:latin typeface="+mn-lt"/>
                <a:ea typeface="ＭＳ Ｐゴシック" panose="020B0600070205080204" pitchFamily="34" charset="-128"/>
              </a:rPr>
              <a:t>Welke spreidingsmaten kennen jullie?</a:t>
            </a:r>
            <a:endParaRPr lang="nl-NL" altLang="en-US" sz="3900" i="1" dirty="0">
              <a:solidFill>
                <a:srgbClr val="FFC000"/>
              </a:solidFill>
              <a:latin typeface="+mn-lt"/>
              <a:ea typeface="ＭＳ Ｐゴシック" panose="020B0600070205080204" pitchFamily="34" charset="-128"/>
            </a:endParaRPr>
          </a:p>
        </p:txBody>
      </p:sp>
      <p:pic>
        <p:nvPicPr>
          <p:cNvPr id="11267" name="Picture 5" descr="http://t3.gstatic.com/images?q=tbn:ANd9GcS9Np-FGLuNMhsfuI3RENe4jWJwOxT5Wm0mXf2mj7LCx-2Aq-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354" y="2080001"/>
            <a:ext cx="6006446" cy="3982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36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216" y="889001"/>
            <a:ext cx="4760383"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Spreidingsmaten</a:t>
            </a:r>
            <a:endParaRPr lang="en-US" altLang="en-US" sz="3600" b="1" dirty="0">
              <a:solidFill>
                <a:srgbClr val="FFC000"/>
              </a:solidFill>
              <a:latin typeface="+mn-lt"/>
              <a:ea typeface="ＭＳ Ｐゴシック" panose="020B0600070205080204" pitchFamily="34" charset="-128"/>
            </a:endParaRPr>
          </a:p>
        </p:txBody>
      </p:sp>
      <p:sp>
        <p:nvSpPr>
          <p:cNvPr id="2" name="Rectangle 3"/>
          <p:cNvSpPr>
            <a:spLocks noGrp="1" noChangeArrowheads="1"/>
          </p:cNvSpPr>
          <p:nvPr>
            <p:ph type="body" idx="1"/>
          </p:nvPr>
        </p:nvSpPr>
        <p:spPr>
          <a:xfrm>
            <a:off x="931332" y="1659466"/>
            <a:ext cx="8940801" cy="4927599"/>
          </a:xfrm>
        </p:spPr>
        <p:txBody>
          <a:bodyPr>
            <a:noAutofit/>
          </a:bodyPr>
          <a:lstStyle/>
          <a:p>
            <a:pPr marL="0" indent="0" eaLnBrk="1" hangingPunct="1">
              <a:lnSpc>
                <a:spcPct val="90000"/>
              </a:lnSpc>
              <a:buNone/>
            </a:pPr>
            <a:r>
              <a:rPr lang="nl-NL" altLang="en-US" sz="2400" b="1" dirty="0">
                <a:solidFill>
                  <a:schemeClr val="tx2"/>
                </a:solidFill>
                <a:latin typeface="+mn-lt"/>
                <a:ea typeface="ＭＳ Ｐゴシック" panose="020B0600070205080204" pitchFamily="34" charset="-128"/>
              </a:rPr>
              <a:t>Range</a:t>
            </a:r>
            <a:r>
              <a:rPr lang="nl-NL" altLang="en-US" sz="2400" dirty="0">
                <a:solidFill>
                  <a:schemeClr val="tx2"/>
                </a:solidFill>
                <a:latin typeface="+mn-lt"/>
                <a:ea typeface="ＭＳ Ｐゴシック" panose="020B0600070205080204" pitchFamily="34" charset="-128"/>
              </a:rPr>
              <a:t> = variatiebreedte </a:t>
            </a:r>
          </a:p>
          <a:p>
            <a:pPr lvl="1" eaLnBrk="1" hangingPunct="1">
              <a:lnSpc>
                <a:spcPct val="90000"/>
              </a:lnSpc>
            </a:pPr>
            <a:r>
              <a:rPr lang="nl-NL" altLang="en-US" sz="2400" dirty="0">
                <a:solidFill>
                  <a:srgbClr val="7030A0"/>
                </a:solidFill>
                <a:latin typeface="+mn-lt"/>
                <a:ea typeface="ＭＳ Ｐゴシック" panose="020B0600070205080204" pitchFamily="34" charset="-128"/>
              </a:rPr>
              <a:t>Het verschil tussen de hoogste en laagste waarneming.</a:t>
            </a:r>
          </a:p>
          <a:p>
            <a:pPr lvl="1" eaLnBrk="1" hangingPunct="1">
              <a:lnSpc>
                <a:spcPct val="90000"/>
              </a:lnSpc>
            </a:pPr>
            <a:r>
              <a:rPr lang="nl-NL" altLang="en-US" sz="2400" dirty="0">
                <a:solidFill>
                  <a:srgbClr val="7030A0"/>
                </a:solidFill>
                <a:latin typeface="+mn-lt"/>
                <a:ea typeface="ＭＳ Ｐゴシック" panose="020B0600070205080204" pitchFamily="34" charset="-128"/>
              </a:rPr>
              <a:t>Bij ordinaal, interval of ratio variabelen.</a:t>
            </a:r>
          </a:p>
          <a:p>
            <a:pPr lvl="1" eaLnBrk="1" hangingPunct="1">
              <a:lnSpc>
                <a:spcPct val="90000"/>
              </a:lnSpc>
            </a:pPr>
            <a:endParaRPr lang="nl-NL" altLang="en-US" sz="2400" dirty="0">
              <a:solidFill>
                <a:schemeClr val="tx2"/>
              </a:solidFill>
              <a:latin typeface="+mn-lt"/>
              <a:ea typeface="ＭＳ Ｐゴシック" panose="020B0600070205080204" pitchFamily="34" charset="-128"/>
            </a:endParaRPr>
          </a:p>
          <a:p>
            <a:pPr marL="0" indent="0" eaLnBrk="1" hangingPunct="1">
              <a:lnSpc>
                <a:spcPct val="90000"/>
              </a:lnSpc>
              <a:buNone/>
            </a:pPr>
            <a:r>
              <a:rPr lang="nl-NL" altLang="en-US" sz="2400" b="1" dirty="0">
                <a:solidFill>
                  <a:schemeClr val="tx2"/>
                </a:solidFill>
                <a:latin typeface="+mn-lt"/>
                <a:ea typeface="ＭＳ Ｐゴシック" panose="020B0600070205080204" pitchFamily="34" charset="-128"/>
              </a:rPr>
              <a:t>Variantie (s</a:t>
            </a:r>
            <a:r>
              <a:rPr lang="nl-NL" altLang="en-US" sz="2400" b="1" baseline="30000" dirty="0">
                <a:solidFill>
                  <a:schemeClr val="tx2"/>
                </a:solidFill>
                <a:latin typeface="+mn-lt"/>
                <a:ea typeface="ＭＳ Ｐゴシック" panose="020B0600070205080204" pitchFamily="34" charset="-128"/>
              </a:rPr>
              <a:t>2</a:t>
            </a:r>
            <a:r>
              <a:rPr lang="nl-NL" altLang="en-US" sz="2400" b="1" dirty="0">
                <a:solidFill>
                  <a:schemeClr val="tx2"/>
                </a:solidFill>
                <a:latin typeface="+mn-lt"/>
                <a:ea typeface="ＭＳ Ｐゴシック" panose="020B0600070205080204" pitchFamily="34" charset="-128"/>
              </a:rPr>
              <a:t>) </a:t>
            </a:r>
            <a:r>
              <a:rPr lang="nl-NL" altLang="en-US" sz="2400" dirty="0">
                <a:solidFill>
                  <a:schemeClr val="tx2"/>
                </a:solidFill>
                <a:latin typeface="+mn-lt"/>
                <a:ea typeface="ＭＳ Ｐゴシック" panose="020B0600070205080204" pitchFamily="34" charset="-128"/>
              </a:rPr>
              <a:t>= </a:t>
            </a:r>
          </a:p>
          <a:p>
            <a:pPr lvl="1" eaLnBrk="1" hangingPunct="1">
              <a:lnSpc>
                <a:spcPct val="90000"/>
              </a:lnSpc>
            </a:pPr>
            <a:r>
              <a:rPr lang="nl-NL" altLang="en-US" sz="2400" dirty="0">
                <a:solidFill>
                  <a:srgbClr val="7030A0"/>
                </a:solidFill>
                <a:latin typeface="+mn-lt"/>
                <a:ea typeface="ＭＳ Ｐゴシック" panose="020B0600070205080204" pitchFamily="34" charset="-128"/>
              </a:rPr>
              <a:t>Geeft weer in hoeverre de scores rond het gemiddelde zijn gegroepeerd.</a:t>
            </a:r>
          </a:p>
          <a:p>
            <a:pPr lvl="1" eaLnBrk="1" hangingPunct="1">
              <a:lnSpc>
                <a:spcPct val="90000"/>
              </a:lnSpc>
            </a:pPr>
            <a:r>
              <a:rPr lang="nl-NL" altLang="en-US" sz="2400" dirty="0">
                <a:solidFill>
                  <a:srgbClr val="7030A0"/>
                </a:solidFill>
                <a:latin typeface="+mn-lt"/>
                <a:ea typeface="ＭＳ Ｐゴシック" panose="020B0600070205080204" pitchFamily="34" charset="-128"/>
              </a:rPr>
              <a:t>Bij interval of ratio variabelen, want je hebt een gemiddelde nodig.</a:t>
            </a:r>
          </a:p>
          <a:p>
            <a:pPr lvl="1" eaLnBrk="1" hangingPunct="1">
              <a:lnSpc>
                <a:spcPct val="90000"/>
              </a:lnSpc>
            </a:pPr>
            <a:endParaRPr lang="nl-NL" altLang="en-US" sz="2400" dirty="0">
              <a:solidFill>
                <a:schemeClr val="tx2"/>
              </a:solidFill>
              <a:latin typeface="+mn-lt"/>
              <a:ea typeface="ＭＳ Ｐゴシック" panose="020B0600070205080204" pitchFamily="34" charset="-128"/>
            </a:endParaRPr>
          </a:p>
          <a:p>
            <a:pPr marL="0" indent="0" eaLnBrk="1" hangingPunct="1">
              <a:lnSpc>
                <a:spcPct val="90000"/>
              </a:lnSpc>
              <a:buNone/>
            </a:pPr>
            <a:r>
              <a:rPr lang="nl-NL" altLang="en-US" sz="2400" b="1" dirty="0">
                <a:solidFill>
                  <a:schemeClr val="tx2"/>
                </a:solidFill>
                <a:latin typeface="+mn-lt"/>
                <a:ea typeface="ＭＳ Ｐゴシック" panose="020B0600070205080204" pitchFamily="34" charset="-128"/>
              </a:rPr>
              <a:t>Standaarddeviatie (s)</a:t>
            </a:r>
            <a:r>
              <a:rPr lang="nl-NL" altLang="en-US" sz="2400" dirty="0">
                <a:solidFill>
                  <a:schemeClr val="tx2"/>
                </a:solidFill>
                <a:latin typeface="+mn-lt"/>
                <a:ea typeface="ＭＳ Ｐゴシック" panose="020B0600070205080204" pitchFamily="34" charset="-128"/>
              </a:rPr>
              <a:t> =</a:t>
            </a:r>
          </a:p>
          <a:p>
            <a:pPr lvl="1" eaLnBrk="1" hangingPunct="1">
              <a:lnSpc>
                <a:spcPct val="90000"/>
              </a:lnSpc>
            </a:pPr>
            <a:r>
              <a:rPr lang="nl-NL" altLang="en-US" sz="2400" dirty="0">
                <a:solidFill>
                  <a:srgbClr val="7030A0"/>
                </a:solidFill>
                <a:latin typeface="+mn-lt"/>
                <a:ea typeface="ＭＳ Ｐゴシック" panose="020B0600070205080204" pitchFamily="34" charset="-128"/>
              </a:rPr>
              <a:t>Een beter hanteerbare variant op de variantie.</a:t>
            </a:r>
          </a:p>
          <a:p>
            <a:pPr lvl="1" eaLnBrk="1" hangingPunct="1">
              <a:lnSpc>
                <a:spcPct val="90000"/>
              </a:lnSpc>
            </a:pPr>
            <a:r>
              <a:rPr lang="nl-NL" altLang="en-US" sz="2400" dirty="0">
                <a:solidFill>
                  <a:srgbClr val="7030A0"/>
                </a:solidFill>
                <a:latin typeface="+mn-lt"/>
                <a:ea typeface="ＭＳ Ｐゴシック" panose="020B0600070205080204" pitchFamily="34" charset="-128"/>
              </a:rPr>
              <a:t>Eveneens bij interval of ratio variabelen.</a:t>
            </a:r>
          </a:p>
        </p:txBody>
      </p:sp>
      <p:pic>
        <p:nvPicPr>
          <p:cNvPr id="13316" name="Picture 5" descr="http://t3.gstatic.com/images?q=tbn:ANd9GcS9Np-FGLuNMhsfuI3RENe4jWJwOxT5Wm0mXf2mj7LCx-2Aq-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944" y="143410"/>
            <a:ext cx="3411008" cy="226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70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1" y="647700"/>
            <a:ext cx="8229600"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Spreiding</a:t>
            </a:r>
          </a:p>
        </p:txBody>
      </p:sp>
      <p:sp>
        <p:nvSpPr>
          <p:cNvPr id="117763" name="Rectangle 3"/>
          <p:cNvSpPr>
            <a:spLocks noGrp="1" noChangeArrowheads="1"/>
          </p:cNvSpPr>
          <p:nvPr>
            <p:ph type="body" sz="half" idx="1"/>
          </p:nvPr>
        </p:nvSpPr>
        <p:spPr>
          <a:xfrm>
            <a:off x="1798638" y="1337733"/>
            <a:ext cx="8362950" cy="5486400"/>
          </a:xfrm>
        </p:spPr>
        <p:txBody>
          <a:bodyPr>
            <a:normAutofit fontScale="92500" lnSpcReduction="20000"/>
          </a:bodyPr>
          <a:lstStyle/>
          <a:p>
            <a:pPr marL="0" indent="0" eaLnBrk="1" hangingPunct="1">
              <a:lnSpc>
                <a:spcPct val="90000"/>
              </a:lnSpc>
              <a:buNone/>
            </a:pPr>
            <a:r>
              <a:rPr lang="nl-NL" altLang="en-US" sz="2000" b="1" dirty="0">
                <a:solidFill>
                  <a:schemeClr val="tx1"/>
                </a:solidFill>
                <a:ea typeface="ＭＳ Ｐゴシック" panose="020B0600070205080204" pitchFamily="34" charset="-128"/>
              </a:rPr>
              <a:t>Gemiddelde maar dan….</a:t>
            </a:r>
          </a:p>
          <a:p>
            <a:pPr eaLnBrk="1" hangingPunct="1">
              <a:lnSpc>
                <a:spcPct val="90000"/>
              </a:lnSpc>
              <a:buFontTx/>
              <a:buNone/>
            </a:pPr>
            <a:r>
              <a:rPr lang="nl-NL" altLang="en-US" sz="2200" u="sng" dirty="0">
                <a:solidFill>
                  <a:schemeClr val="tx1"/>
                </a:solidFill>
                <a:latin typeface="+mn-lt"/>
                <a:ea typeface="ＭＳ Ｐゴシック" panose="020B0600070205080204" pitchFamily="34" charset="-128"/>
              </a:rPr>
              <a:t>Leeftijden</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16</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17</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17</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17</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18</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18</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19</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19</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20</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20</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22</a:t>
            </a:r>
          </a:p>
          <a:p>
            <a:pPr eaLnBrk="1" hangingPunct="1">
              <a:lnSpc>
                <a:spcPct val="90000"/>
              </a:lnSpc>
              <a:buFontTx/>
              <a:buNone/>
            </a:pPr>
            <a:r>
              <a:rPr lang="nl-NL" altLang="en-US" sz="2200" dirty="0">
                <a:solidFill>
                  <a:schemeClr val="tx1"/>
                </a:solidFill>
                <a:latin typeface="+mn-lt"/>
                <a:ea typeface="ＭＳ Ｐゴシック" panose="020B0600070205080204" pitchFamily="34" charset="-128"/>
              </a:rPr>
              <a:t>25 </a:t>
            </a:r>
          </a:p>
          <a:p>
            <a:pPr eaLnBrk="1" hangingPunct="1">
              <a:lnSpc>
                <a:spcPct val="90000"/>
              </a:lnSpc>
              <a:buFontTx/>
              <a:buNone/>
            </a:pPr>
            <a:r>
              <a:rPr lang="nl-NL" altLang="en-US" sz="2200" dirty="0">
                <a:solidFill>
                  <a:srgbClr val="FF0000"/>
                </a:solidFill>
                <a:latin typeface="+mn-lt"/>
                <a:ea typeface="ＭＳ Ｐゴシック" panose="020B0600070205080204" pitchFamily="34" charset="-128"/>
              </a:rPr>
              <a:t>=&gt; = 19</a:t>
            </a:r>
          </a:p>
        </p:txBody>
      </p:sp>
      <p:sp>
        <p:nvSpPr>
          <p:cNvPr id="117764" name="Text Box 4"/>
          <p:cNvSpPr txBox="1">
            <a:spLocks noChangeArrowheads="1"/>
          </p:cNvSpPr>
          <p:nvPr/>
        </p:nvSpPr>
        <p:spPr bwMode="auto">
          <a:xfrm>
            <a:off x="4648201" y="1600200"/>
            <a:ext cx="2663825"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None/>
            </a:pPr>
            <a:r>
              <a:rPr lang="nl-NL" altLang="en-US" sz="2000" u="sng" dirty="0">
                <a:latin typeface="+mn-lt"/>
                <a:ea typeface="Arial Unicode MS" panose="020B0604020202020204" pitchFamily="34" charset="-128"/>
              </a:rPr>
              <a:t>Leeftijden</a:t>
            </a:r>
          </a:p>
          <a:p>
            <a:pPr>
              <a:spcBef>
                <a:spcPct val="0"/>
              </a:spcBef>
              <a:buNone/>
            </a:pPr>
            <a:r>
              <a:rPr lang="nl-NL" altLang="en-US" sz="2000" dirty="0">
                <a:solidFill>
                  <a:srgbClr val="7030A0"/>
                </a:solidFill>
                <a:latin typeface="+mn-lt"/>
                <a:ea typeface="Arial Unicode MS" panose="020B0604020202020204" pitchFamily="34" charset="-128"/>
              </a:rPr>
              <a:t>5</a:t>
            </a:r>
          </a:p>
          <a:p>
            <a:pPr>
              <a:spcBef>
                <a:spcPct val="0"/>
              </a:spcBef>
              <a:buNone/>
            </a:pPr>
            <a:r>
              <a:rPr lang="nl-NL" altLang="en-US" sz="2000" dirty="0">
                <a:latin typeface="+mn-lt"/>
                <a:ea typeface="Arial Unicode MS" panose="020B0604020202020204" pitchFamily="34" charset="-128"/>
              </a:rPr>
              <a:t>16</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18</a:t>
            </a:r>
          </a:p>
          <a:p>
            <a:pPr>
              <a:spcBef>
                <a:spcPct val="0"/>
              </a:spcBef>
              <a:buNone/>
            </a:pPr>
            <a:r>
              <a:rPr lang="nl-NL" altLang="en-US" sz="2000" dirty="0">
                <a:latin typeface="+mn-lt"/>
                <a:ea typeface="Arial Unicode MS" panose="020B0604020202020204" pitchFamily="34" charset="-128"/>
              </a:rPr>
              <a:t>18</a:t>
            </a:r>
          </a:p>
          <a:p>
            <a:pPr>
              <a:spcBef>
                <a:spcPct val="0"/>
              </a:spcBef>
              <a:buNone/>
            </a:pPr>
            <a:r>
              <a:rPr lang="nl-NL" altLang="en-US" sz="2000" dirty="0">
                <a:latin typeface="+mn-lt"/>
                <a:ea typeface="Arial Unicode MS" panose="020B0604020202020204" pitchFamily="34" charset="-128"/>
              </a:rPr>
              <a:t>19</a:t>
            </a:r>
          </a:p>
          <a:p>
            <a:pPr>
              <a:spcBef>
                <a:spcPct val="0"/>
              </a:spcBef>
              <a:buNone/>
            </a:pPr>
            <a:r>
              <a:rPr lang="nl-NL" altLang="en-US" sz="2000" dirty="0">
                <a:latin typeface="+mn-lt"/>
                <a:ea typeface="Arial Unicode MS" panose="020B0604020202020204" pitchFamily="34" charset="-128"/>
              </a:rPr>
              <a:t>19</a:t>
            </a:r>
          </a:p>
          <a:p>
            <a:pPr>
              <a:spcBef>
                <a:spcPct val="0"/>
              </a:spcBef>
              <a:buNone/>
            </a:pPr>
            <a:r>
              <a:rPr lang="nl-NL" altLang="en-US" sz="2000" dirty="0">
                <a:latin typeface="+mn-lt"/>
                <a:ea typeface="Arial Unicode MS" panose="020B0604020202020204" pitchFamily="34" charset="-128"/>
              </a:rPr>
              <a:t>20</a:t>
            </a:r>
          </a:p>
          <a:p>
            <a:pPr>
              <a:spcBef>
                <a:spcPct val="0"/>
              </a:spcBef>
              <a:buNone/>
            </a:pPr>
            <a:r>
              <a:rPr lang="nl-NL" altLang="en-US" sz="2000" dirty="0">
                <a:latin typeface="+mn-lt"/>
                <a:ea typeface="Arial Unicode MS" panose="020B0604020202020204" pitchFamily="34" charset="-128"/>
              </a:rPr>
              <a:t>20</a:t>
            </a:r>
          </a:p>
          <a:p>
            <a:pPr>
              <a:spcBef>
                <a:spcPct val="0"/>
              </a:spcBef>
              <a:buNone/>
            </a:pPr>
            <a:r>
              <a:rPr lang="nl-NL" altLang="en-US" sz="2000" dirty="0">
                <a:latin typeface="+mn-lt"/>
                <a:ea typeface="Arial Unicode MS" panose="020B0604020202020204" pitchFamily="34" charset="-128"/>
              </a:rPr>
              <a:t>22</a:t>
            </a:r>
          </a:p>
          <a:p>
            <a:pPr>
              <a:spcBef>
                <a:spcPct val="0"/>
              </a:spcBef>
              <a:buNone/>
            </a:pPr>
            <a:r>
              <a:rPr lang="nl-NL" altLang="en-US" sz="2000" dirty="0">
                <a:latin typeface="+mn-lt"/>
                <a:ea typeface="Arial Unicode MS" panose="020B0604020202020204" pitchFamily="34" charset="-128"/>
              </a:rPr>
              <a:t>25</a:t>
            </a:r>
          </a:p>
          <a:p>
            <a:pPr>
              <a:spcBef>
                <a:spcPct val="0"/>
              </a:spcBef>
              <a:buNone/>
            </a:pPr>
            <a:r>
              <a:rPr lang="nl-NL" altLang="en-US" sz="2000" dirty="0">
                <a:solidFill>
                  <a:srgbClr val="FF0000"/>
                </a:solidFill>
                <a:latin typeface="+mn-lt"/>
                <a:ea typeface="Arial Unicode MS" panose="020B0604020202020204" pitchFamily="34" charset="-128"/>
              </a:rPr>
              <a:t>=&gt; lager dan 19 (17,53)</a:t>
            </a:r>
          </a:p>
        </p:txBody>
      </p:sp>
      <p:sp>
        <p:nvSpPr>
          <p:cNvPr id="117765" name="Text Box 5"/>
          <p:cNvSpPr txBox="1">
            <a:spLocks noChangeArrowheads="1"/>
          </p:cNvSpPr>
          <p:nvPr/>
        </p:nvSpPr>
        <p:spPr bwMode="auto">
          <a:xfrm>
            <a:off x="7789334" y="1541562"/>
            <a:ext cx="2663825"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None/>
            </a:pPr>
            <a:r>
              <a:rPr lang="nl-NL" altLang="en-US" sz="2000" u="sng" dirty="0">
                <a:latin typeface="+mn-lt"/>
                <a:ea typeface="Arial Unicode MS" panose="020B0604020202020204" pitchFamily="34" charset="-128"/>
              </a:rPr>
              <a:t>Leeftijden</a:t>
            </a:r>
          </a:p>
          <a:p>
            <a:pPr>
              <a:spcBef>
                <a:spcPct val="0"/>
              </a:spcBef>
              <a:buNone/>
            </a:pPr>
            <a:r>
              <a:rPr lang="nl-NL" altLang="en-US" sz="2000" dirty="0">
                <a:latin typeface="+mn-lt"/>
                <a:ea typeface="Arial Unicode MS" panose="020B0604020202020204" pitchFamily="34" charset="-128"/>
              </a:rPr>
              <a:t>5</a:t>
            </a:r>
          </a:p>
          <a:p>
            <a:pPr>
              <a:spcBef>
                <a:spcPct val="0"/>
              </a:spcBef>
              <a:buNone/>
            </a:pPr>
            <a:r>
              <a:rPr lang="nl-NL" altLang="en-US" sz="2000" dirty="0">
                <a:latin typeface="+mn-lt"/>
                <a:ea typeface="Arial Unicode MS" panose="020B0604020202020204" pitchFamily="34" charset="-128"/>
              </a:rPr>
              <a:t>16</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17</a:t>
            </a:r>
          </a:p>
          <a:p>
            <a:pPr>
              <a:spcBef>
                <a:spcPct val="0"/>
              </a:spcBef>
              <a:buNone/>
            </a:pPr>
            <a:r>
              <a:rPr lang="nl-NL" altLang="en-US" sz="2000" dirty="0">
                <a:latin typeface="+mn-lt"/>
                <a:ea typeface="Arial Unicode MS" panose="020B0604020202020204" pitchFamily="34" charset="-128"/>
              </a:rPr>
              <a:t>18</a:t>
            </a:r>
          </a:p>
          <a:p>
            <a:pPr>
              <a:spcBef>
                <a:spcPct val="0"/>
              </a:spcBef>
              <a:buNone/>
            </a:pPr>
            <a:r>
              <a:rPr lang="nl-NL" altLang="en-US" sz="2000" dirty="0">
                <a:latin typeface="+mn-lt"/>
                <a:ea typeface="Arial Unicode MS" panose="020B0604020202020204" pitchFamily="34" charset="-128"/>
              </a:rPr>
              <a:t>18</a:t>
            </a:r>
          </a:p>
          <a:p>
            <a:pPr>
              <a:spcBef>
                <a:spcPct val="0"/>
              </a:spcBef>
              <a:buNone/>
            </a:pPr>
            <a:r>
              <a:rPr lang="nl-NL" altLang="en-US" sz="2000" dirty="0">
                <a:latin typeface="+mn-lt"/>
                <a:ea typeface="Arial Unicode MS" panose="020B0604020202020204" pitchFamily="34" charset="-128"/>
              </a:rPr>
              <a:t>19</a:t>
            </a:r>
          </a:p>
          <a:p>
            <a:pPr>
              <a:spcBef>
                <a:spcPct val="0"/>
              </a:spcBef>
              <a:buNone/>
            </a:pPr>
            <a:r>
              <a:rPr lang="nl-NL" altLang="en-US" sz="2000" dirty="0">
                <a:latin typeface="+mn-lt"/>
                <a:ea typeface="Arial Unicode MS" panose="020B0604020202020204" pitchFamily="34" charset="-128"/>
              </a:rPr>
              <a:t>19</a:t>
            </a:r>
          </a:p>
          <a:p>
            <a:pPr>
              <a:spcBef>
                <a:spcPct val="0"/>
              </a:spcBef>
              <a:buNone/>
            </a:pPr>
            <a:r>
              <a:rPr lang="nl-NL" altLang="en-US" sz="2000" dirty="0">
                <a:latin typeface="+mn-lt"/>
                <a:ea typeface="Arial Unicode MS" panose="020B0604020202020204" pitchFamily="34" charset="-128"/>
              </a:rPr>
              <a:t>20</a:t>
            </a:r>
          </a:p>
          <a:p>
            <a:pPr>
              <a:spcBef>
                <a:spcPct val="0"/>
              </a:spcBef>
              <a:buNone/>
            </a:pPr>
            <a:r>
              <a:rPr lang="nl-NL" altLang="en-US" sz="2000" dirty="0">
                <a:latin typeface="+mn-lt"/>
                <a:ea typeface="Arial Unicode MS" panose="020B0604020202020204" pitchFamily="34" charset="-128"/>
              </a:rPr>
              <a:t>20</a:t>
            </a:r>
          </a:p>
          <a:p>
            <a:pPr>
              <a:spcBef>
                <a:spcPct val="0"/>
              </a:spcBef>
              <a:buNone/>
            </a:pPr>
            <a:r>
              <a:rPr lang="nl-NL" altLang="en-US" sz="2000" dirty="0">
                <a:latin typeface="+mn-lt"/>
                <a:ea typeface="Arial Unicode MS" panose="020B0604020202020204" pitchFamily="34" charset="-128"/>
              </a:rPr>
              <a:t>22</a:t>
            </a:r>
          </a:p>
          <a:p>
            <a:pPr>
              <a:spcBef>
                <a:spcPct val="0"/>
              </a:spcBef>
              <a:buNone/>
            </a:pPr>
            <a:r>
              <a:rPr lang="nl-NL" altLang="en-US" sz="2000" dirty="0">
                <a:latin typeface="+mn-lt"/>
                <a:ea typeface="Arial Unicode MS" panose="020B0604020202020204" pitchFamily="34" charset="-128"/>
              </a:rPr>
              <a:t>25</a:t>
            </a:r>
          </a:p>
          <a:p>
            <a:pPr>
              <a:spcBef>
                <a:spcPct val="0"/>
              </a:spcBef>
              <a:buNone/>
            </a:pPr>
            <a:r>
              <a:rPr lang="nl-NL" altLang="en-US" sz="2000" dirty="0">
                <a:solidFill>
                  <a:srgbClr val="7030A0"/>
                </a:solidFill>
                <a:latin typeface="+mn-lt"/>
                <a:ea typeface="Arial Unicode MS" panose="020B0604020202020204" pitchFamily="34" charset="-128"/>
              </a:rPr>
              <a:t>50</a:t>
            </a:r>
          </a:p>
          <a:p>
            <a:pPr>
              <a:spcBef>
                <a:spcPct val="0"/>
              </a:spcBef>
              <a:buNone/>
            </a:pPr>
            <a:r>
              <a:rPr lang="nl-NL" altLang="en-US" sz="2000" dirty="0">
                <a:solidFill>
                  <a:srgbClr val="FF0000"/>
                </a:solidFill>
                <a:latin typeface="+mn-lt"/>
                <a:ea typeface="Arial Unicode MS" panose="020B0604020202020204" pitchFamily="34" charset="-128"/>
              </a:rPr>
              <a:t>=&gt; Dichterbij 19 (19,85)</a:t>
            </a:r>
          </a:p>
        </p:txBody>
      </p:sp>
    </p:spTree>
    <p:extLst>
      <p:ext uri="{BB962C8B-B14F-4D97-AF65-F5344CB8AC3E}">
        <p14:creationId xmlns:p14="http://schemas.microsoft.com/office/powerpoint/2010/main" val="231153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 calcmode="lin" valueType="num">
                                      <p:cBhvr additive="base">
                                        <p:cTn id="7"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anim calcmode="lin" valueType="num">
                                      <p:cBhvr additive="base">
                                        <p:cTn id="11"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776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763">
                                            <p:txEl>
                                              <p:pRg st="3" end="3"/>
                                            </p:txEl>
                                          </p:spTgt>
                                        </p:tgtEl>
                                        <p:attrNameLst>
                                          <p:attrName>style.visibility</p:attrName>
                                        </p:attrNameLst>
                                      </p:cBhvr>
                                      <p:to>
                                        <p:strVal val="visible"/>
                                      </p:to>
                                    </p:set>
                                    <p:anim calcmode="lin" valueType="num">
                                      <p:cBhvr additive="base">
                                        <p:cTn id="15" dur="5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776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anim calcmode="lin" valueType="num">
                                      <p:cBhvr additive="base">
                                        <p:cTn id="19" dur="5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763">
                                            <p:txEl>
                                              <p:pRg st="5" end="5"/>
                                            </p:txEl>
                                          </p:spTgt>
                                        </p:tgtEl>
                                        <p:attrNameLst>
                                          <p:attrName>style.visibility</p:attrName>
                                        </p:attrNameLst>
                                      </p:cBhvr>
                                      <p:to>
                                        <p:strVal val="visible"/>
                                      </p:to>
                                    </p:set>
                                    <p:anim calcmode="lin" valueType="num">
                                      <p:cBhvr additive="base">
                                        <p:cTn id="23" dur="5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776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7763">
                                            <p:txEl>
                                              <p:pRg st="6" end="6"/>
                                            </p:txEl>
                                          </p:spTgt>
                                        </p:tgtEl>
                                        <p:attrNameLst>
                                          <p:attrName>style.visibility</p:attrName>
                                        </p:attrNameLst>
                                      </p:cBhvr>
                                      <p:to>
                                        <p:strVal val="visible"/>
                                      </p:to>
                                    </p:set>
                                    <p:anim calcmode="lin" valueType="num">
                                      <p:cBhvr additive="base">
                                        <p:cTn id="27" dur="5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776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7763">
                                            <p:txEl>
                                              <p:pRg st="7" end="7"/>
                                            </p:txEl>
                                          </p:spTgt>
                                        </p:tgtEl>
                                        <p:attrNameLst>
                                          <p:attrName>style.visibility</p:attrName>
                                        </p:attrNameLst>
                                      </p:cBhvr>
                                      <p:to>
                                        <p:strVal val="visible"/>
                                      </p:to>
                                    </p:set>
                                    <p:anim calcmode="lin" valueType="num">
                                      <p:cBhvr additive="base">
                                        <p:cTn id="31" dur="500" fill="hold"/>
                                        <p:tgtEl>
                                          <p:spTgt spid="11776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7763">
                                            <p:txEl>
                                              <p:pRg st="8" end="8"/>
                                            </p:txEl>
                                          </p:spTgt>
                                        </p:tgtEl>
                                        <p:attrNameLst>
                                          <p:attrName>style.visibility</p:attrName>
                                        </p:attrNameLst>
                                      </p:cBhvr>
                                      <p:to>
                                        <p:strVal val="visible"/>
                                      </p:to>
                                    </p:set>
                                    <p:anim calcmode="lin" valueType="num">
                                      <p:cBhvr additive="base">
                                        <p:cTn id="35" dur="500" fill="hold"/>
                                        <p:tgtEl>
                                          <p:spTgt spid="11776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776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7763">
                                            <p:txEl>
                                              <p:pRg st="9" end="9"/>
                                            </p:txEl>
                                          </p:spTgt>
                                        </p:tgtEl>
                                        <p:attrNameLst>
                                          <p:attrName>style.visibility</p:attrName>
                                        </p:attrNameLst>
                                      </p:cBhvr>
                                      <p:to>
                                        <p:strVal val="visible"/>
                                      </p:to>
                                    </p:set>
                                    <p:anim calcmode="lin" valueType="num">
                                      <p:cBhvr additive="base">
                                        <p:cTn id="39" dur="500" fill="hold"/>
                                        <p:tgtEl>
                                          <p:spTgt spid="11776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776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7763">
                                            <p:txEl>
                                              <p:pRg st="10" end="10"/>
                                            </p:txEl>
                                          </p:spTgt>
                                        </p:tgtEl>
                                        <p:attrNameLst>
                                          <p:attrName>style.visibility</p:attrName>
                                        </p:attrNameLst>
                                      </p:cBhvr>
                                      <p:to>
                                        <p:strVal val="visible"/>
                                      </p:to>
                                    </p:set>
                                    <p:anim calcmode="lin" valueType="num">
                                      <p:cBhvr additive="base">
                                        <p:cTn id="43" dur="500" fill="hold"/>
                                        <p:tgtEl>
                                          <p:spTgt spid="11776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76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7763">
                                            <p:txEl>
                                              <p:pRg st="11" end="11"/>
                                            </p:txEl>
                                          </p:spTgt>
                                        </p:tgtEl>
                                        <p:attrNameLst>
                                          <p:attrName>style.visibility</p:attrName>
                                        </p:attrNameLst>
                                      </p:cBhvr>
                                      <p:to>
                                        <p:strVal val="visible"/>
                                      </p:to>
                                    </p:set>
                                    <p:anim calcmode="lin" valueType="num">
                                      <p:cBhvr additive="base">
                                        <p:cTn id="47" dur="500" fill="hold"/>
                                        <p:tgtEl>
                                          <p:spTgt spid="11776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776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7763">
                                            <p:txEl>
                                              <p:pRg st="12" end="12"/>
                                            </p:txEl>
                                          </p:spTgt>
                                        </p:tgtEl>
                                        <p:attrNameLst>
                                          <p:attrName>style.visibility</p:attrName>
                                        </p:attrNameLst>
                                      </p:cBhvr>
                                      <p:to>
                                        <p:strVal val="visible"/>
                                      </p:to>
                                    </p:set>
                                    <p:anim calcmode="lin" valueType="num">
                                      <p:cBhvr additive="base">
                                        <p:cTn id="51" dur="500" fill="hold"/>
                                        <p:tgtEl>
                                          <p:spTgt spid="11776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776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7763">
                                            <p:txEl>
                                              <p:pRg st="13" end="13"/>
                                            </p:txEl>
                                          </p:spTgt>
                                        </p:tgtEl>
                                        <p:attrNameLst>
                                          <p:attrName>style.visibility</p:attrName>
                                        </p:attrNameLst>
                                      </p:cBhvr>
                                      <p:to>
                                        <p:strVal val="visible"/>
                                      </p:to>
                                    </p:set>
                                    <p:anim calcmode="lin" valueType="num">
                                      <p:cBhvr additive="base">
                                        <p:cTn id="55" dur="500" fill="hold"/>
                                        <p:tgtEl>
                                          <p:spTgt spid="11776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776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7763">
                                            <p:txEl>
                                              <p:pRg st="14" end="14"/>
                                            </p:txEl>
                                          </p:spTgt>
                                        </p:tgtEl>
                                        <p:attrNameLst>
                                          <p:attrName>style.visibility</p:attrName>
                                        </p:attrNameLst>
                                      </p:cBhvr>
                                      <p:to>
                                        <p:strVal val="visible"/>
                                      </p:to>
                                    </p:set>
                                    <p:anim calcmode="lin" valueType="num">
                                      <p:cBhvr additive="base">
                                        <p:cTn id="59" dur="500" fill="hold"/>
                                        <p:tgtEl>
                                          <p:spTgt spid="11776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776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7764"/>
                                        </p:tgtEl>
                                        <p:attrNameLst>
                                          <p:attrName>style.visibility</p:attrName>
                                        </p:attrNameLst>
                                      </p:cBhvr>
                                      <p:to>
                                        <p:strVal val="visible"/>
                                      </p:to>
                                    </p:set>
                                    <p:anim calcmode="lin" valueType="num">
                                      <p:cBhvr additive="base">
                                        <p:cTn id="65" dur="500" fill="hold"/>
                                        <p:tgtEl>
                                          <p:spTgt spid="117764"/>
                                        </p:tgtEl>
                                        <p:attrNameLst>
                                          <p:attrName>ppt_x</p:attrName>
                                        </p:attrNameLst>
                                      </p:cBhvr>
                                      <p:tavLst>
                                        <p:tav tm="0">
                                          <p:val>
                                            <p:strVal val="#ppt_x"/>
                                          </p:val>
                                        </p:tav>
                                        <p:tav tm="100000">
                                          <p:val>
                                            <p:strVal val="#ppt_x"/>
                                          </p:val>
                                        </p:tav>
                                      </p:tavLst>
                                    </p:anim>
                                    <p:anim calcmode="lin" valueType="num">
                                      <p:cBhvr additive="base">
                                        <p:cTn id="66" dur="500" fill="hold"/>
                                        <p:tgtEl>
                                          <p:spTgt spid="117764"/>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7765"/>
                                        </p:tgtEl>
                                        <p:attrNameLst>
                                          <p:attrName>style.visibility</p:attrName>
                                        </p:attrNameLst>
                                      </p:cBhvr>
                                      <p:to>
                                        <p:strVal val="visible"/>
                                      </p:to>
                                    </p:set>
                                    <p:anim calcmode="lin" valueType="num">
                                      <p:cBhvr additive="base">
                                        <p:cTn id="71" dur="500" fill="hold"/>
                                        <p:tgtEl>
                                          <p:spTgt spid="117765"/>
                                        </p:tgtEl>
                                        <p:attrNameLst>
                                          <p:attrName>ppt_x</p:attrName>
                                        </p:attrNameLst>
                                      </p:cBhvr>
                                      <p:tavLst>
                                        <p:tav tm="0">
                                          <p:val>
                                            <p:strVal val="#ppt_x"/>
                                          </p:val>
                                        </p:tav>
                                        <p:tav tm="100000">
                                          <p:val>
                                            <p:strVal val="#ppt_x"/>
                                          </p:val>
                                        </p:tav>
                                      </p:tavLst>
                                    </p:anim>
                                    <p:anim calcmode="lin" valueType="num">
                                      <p:cBhvr additive="base">
                                        <p:cTn id="72"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2015539"/>
            <a:ext cx="9502777" cy="3724275"/>
          </a:xfrm>
        </p:spPr>
        <p:txBody>
          <a:bodyPr>
            <a:normAutofit/>
          </a:bodyPr>
          <a:lstStyle/>
          <a:p>
            <a:r>
              <a:rPr lang="nl-NL" sz="3200" dirty="0">
                <a:solidFill>
                  <a:srgbClr val="FF0000"/>
                </a:solidFill>
                <a:latin typeface="+mn-lt"/>
              </a:rPr>
              <a:t>Betrouwbaarheid, validiteit</a:t>
            </a:r>
          </a:p>
          <a:p>
            <a:pPr marL="0" indent="0">
              <a:buNone/>
            </a:pPr>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3</a:t>
            </a:fld>
            <a:endParaRPr lang="nl-NL"/>
          </a:p>
        </p:txBody>
      </p:sp>
      <p:sp>
        <p:nvSpPr>
          <p:cNvPr id="6" name="Title 5">
            <a:extLst>
              <a:ext uri="{FF2B5EF4-FFF2-40B4-BE49-F238E27FC236}">
                <a16:creationId xmlns:a16="http://schemas.microsoft.com/office/drawing/2014/main" id="{72BCC87B-2A9F-524B-8449-34439A05BD8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6881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49780" y="846752"/>
            <a:ext cx="8234362" cy="593112"/>
          </a:xfrm>
        </p:spPr>
        <p:txBody>
          <a:bodyPr vert="horz" lIns="90000" tIns="46800" rIns="90000" bIns="46800" rtlCol="0" anchor="t">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600" b="1" dirty="0" err="1">
                <a:solidFill>
                  <a:srgbClr val="FFC000"/>
                </a:solidFill>
                <a:latin typeface="+mn-lt"/>
                <a:ea typeface="ＭＳ Ｐゴシック" panose="020B0600070205080204" pitchFamily="34" charset="-128"/>
              </a:rPr>
              <a:t>Spreidingsmaten</a:t>
            </a:r>
            <a:r>
              <a:rPr lang="en-GB" altLang="en-US" dirty="0">
                <a:ea typeface="ＭＳ Ｐゴシック" panose="020B0600070205080204" pitchFamily="34" charset="-128"/>
              </a:rPr>
              <a:t> </a:t>
            </a:r>
          </a:p>
        </p:txBody>
      </p:sp>
      <p:sp>
        <p:nvSpPr>
          <p:cNvPr id="17410" name="Rectangle 2"/>
          <p:cNvSpPr>
            <a:spLocks noGrp="1" noChangeArrowheads="1"/>
          </p:cNvSpPr>
          <p:nvPr>
            <p:ph type="body" idx="1"/>
          </p:nvPr>
        </p:nvSpPr>
        <p:spPr>
          <a:xfrm>
            <a:off x="1935163" y="1793407"/>
            <a:ext cx="10256837" cy="4606518"/>
          </a:xfrm>
        </p:spPr>
        <p:txBody>
          <a:bodyPr vert="horz" wrap="square" lIns="90000" tIns="46800" rIns="90000" bIns="46800" rtlCol="0">
            <a:spAutoFit/>
          </a:bodyPr>
          <a:lstStyle/>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b="1" dirty="0">
                <a:solidFill>
                  <a:schemeClr val="tx2"/>
                </a:solidFill>
                <a:latin typeface="+mn-lt"/>
                <a:ea typeface="ＭＳ Ｐゴシック" panose="020B0600070205080204" pitchFamily="34" charset="-128"/>
              </a:rPr>
              <a:t> </a:t>
            </a:r>
            <a:r>
              <a:rPr lang="en-GB" altLang="en-US" sz="3200" b="1" dirty="0" err="1">
                <a:solidFill>
                  <a:schemeClr val="tx2"/>
                </a:solidFill>
                <a:latin typeface="+mn-lt"/>
                <a:ea typeface="ＭＳ Ｐゴシック" panose="020B0600070205080204" pitchFamily="34" charset="-128"/>
              </a:rPr>
              <a:t>Variatiebreedte</a:t>
            </a:r>
            <a:r>
              <a:rPr lang="en-GB" altLang="en-US" sz="3200" dirty="0">
                <a:solidFill>
                  <a:schemeClr val="tx2"/>
                </a:solidFill>
                <a:latin typeface="+mn-lt"/>
                <a:ea typeface="ＭＳ Ｐゴシック" panose="020B0600070205080204" pitchFamily="34" charset="-128"/>
              </a:rPr>
              <a:t> (‘range’)</a:t>
            </a: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solidFill>
                <a:schemeClr val="tx2"/>
              </a:solidFill>
              <a:latin typeface="+mn-lt"/>
              <a:ea typeface="ＭＳ Ｐゴシック" panose="020B0600070205080204" pitchFamily="34" charset="-128"/>
            </a:endParaRP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solidFill>
                  <a:schemeClr val="tx2"/>
                </a:solidFill>
                <a:latin typeface="+mn-lt"/>
                <a:ea typeface="ＭＳ Ｐゴシック" panose="020B0600070205080204" pitchFamily="34" charset="-128"/>
              </a:rPr>
              <a:t>(25-16=) 9</a:t>
            </a: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solidFill>
                  <a:schemeClr val="tx2"/>
                </a:solidFill>
                <a:latin typeface="+mn-lt"/>
                <a:ea typeface="ＭＳ Ｐゴシック" panose="020B0600070205080204" pitchFamily="34" charset="-128"/>
              </a:rPr>
              <a:t>(25-5=) 20 </a:t>
            </a: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solidFill>
                  <a:schemeClr val="tx2"/>
                </a:solidFill>
                <a:latin typeface="+mn-lt"/>
                <a:ea typeface="ＭＳ Ｐゴシック" panose="020B0600070205080204" pitchFamily="34" charset="-128"/>
              </a:rPr>
              <a:t>(50-5=) 45</a:t>
            </a: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solidFill>
                <a:schemeClr val="tx2"/>
              </a:solidFill>
              <a:latin typeface="+mn-lt"/>
              <a:ea typeface="ＭＳ Ｐゴシック" panose="020B0600070205080204" pitchFamily="34" charset="-128"/>
            </a:endParaRPr>
          </a:p>
          <a:p>
            <a:pPr lvl="1">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solidFill>
                <a:schemeClr val="tx2"/>
              </a:solidFill>
              <a:latin typeface="+mn-lt"/>
              <a:ea typeface="ＭＳ Ｐゴシック" panose="020B0600070205080204" pitchFamily="34" charset="-128"/>
            </a:endParaRPr>
          </a:p>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b="1" dirty="0">
                <a:solidFill>
                  <a:schemeClr val="tx2"/>
                </a:solidFill>
                <a:latin typeface="+mn-lt"/>
                <a:ea typeface="ＭＳ Ｐゴシック" panose="020B0600070205080204" pitchFamily="34" charset="-128"/>
              </a:rPr>
              <a:t> </a:t>
            </a:r>
            <a:r>
              <a:rPr lang="en-GB" altLang="en-US" sz="3200" b="1" dirty="0" err="1">
                <a:solidFill>
                  <a:schemeClr val="tx2"/>
                </a:solidFill>
                <a:latin typeface="+mn-lt"/>
                <a:ea typeface="ＭＳ Ｐゴシック" panose="020B0600070205080204" pitchFamily="34" charset="-128"/>
              </a:rPr>
              <a:t>Variantie</a:t>
            </a:r>
            <a:r>
              <a:rPr lang="en-GB" altLang="en-US" sz="3200" dirty="0">
                <a:solidFill>
                  <a:schemeClr val="tx2"/>
                </a:solidFill>
                <a:latin typeface="+mn-lt"/>
                <a:ea typeface="ＭＳ Ｐゴシック" panose="020B0600070205080204" pitchFamily="34" charset="-128"/>
              </a:rPr>
              <a:t> (s</a:t>
            </a:r>
            <a:r>
              <a:rPr lang="en-GB" altLang="en-US" sz="3200" baseline="30000" dirty="0">
                <a:solidFill>
                  <a:schemeClr val="tx2"/>
                </a:solidFill>
                <a:latin typeface="+mn-lt"/>
                <a:ea typeface="ＭＳ Ｐゴシック" panose="020B0600070205080204" pitchFamily="34" charset="-128"/>
              </a:rPr>
              <a:t>2</a:t>
            </a:r>
            <a:r>
              <a:rPr lang="en-GB" altLang="en-US" sz="3200" dirty="0">
                <a:solidFill>
                  <a:schemeClr val="tx2"/>
                </a:solidFill>
                <a:latin typeface="+mn-lt"/>
                <a:ea typeface="ＭＳ Ｐゴシック" panose="020B0600070205080204" pitchFamily="34" charset="-128"/>
              </a:rPr>
              <a:t>) en </a:t>
            </a:r>
            <a:r>
              <a:rPr lang="en-GB" altLang="en-US" sz="3200" b="1" dirty="0" err="1">
                <a:solidFill>
                  <a:schemeClr val="tx2"/>
                </a:solidFill>
                <a:latin typeface="+mn-lt"/>
                <a:ea typeface="ＭＳ Ｐゴシック" panose="020B0600070205080204" pitchFamily="34" charset="-128"/>
              </a:rPr>
              <a:t>standaarddeviatie</a:t>
            </a:r>
            <a:r>
              <a:rPr lang="en-GB" altLang="en-US" sz="3200" dirty="0">
                <a:solidFill>
                  <a:schemeClr val="tx2"/>
                </a:solidFill>
                <a:latin typeface="+mn-lt"/>
                <a:ea typeface="ＭＳ Ｐゴシック" panose="020B0600070205080204" pitchFamily="34" charset="-128"/>
              </a:rPr>
              <a:t> (S)</a:t>
            </a:r>
          </a:p>
          <a:p>
            <a:pPr>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solidFill>
                  <a:schemeClr val="tx2"/>
                </a:solidFill>
                <a:latin typeface="+mn-lt"/>
                <a:ea typeface="ＭＳ Ｐゴシック" panose="020B0600070205080204" pitchFamily="34" charset="-128"/>
              </a:rPr>
              <a:t>                             </a:t>
            </a:r>
            <a:r>
              <a:rPr lang="en-GB" altLang="en-US" sz="3200" dirty="0" err="1">
                <a:solidFill>
                  <a:schemeClr val="tx2"/>
                </a:solidFill>
                <a:latin typeface="+mn-lt"/>
                <a:ea typeface="ＭＳ Ｐゴシック" panose="020B0600070205080204" pitchFamily="34" charset="-128"/>
              </a:rPr>
              <a:t>standaardafwijking</a:t>
            </a:r>
            <a:endParaRPr lang="en-GB" altLang="en-US" sz="3200" dirty="0">
              <a:solidFill>
                <a:schemeClr val="tx2"/>
              </a:solidFill>
              <a:latin typeface="+mn-lt"/>
              <a:ea typeface="ＭＳ Ｐゴシック" panose="020B0600070205080204" pitchFamily="34" charset="-128"/>
            </a:endParaRPr>
          </a:p>
          <a:p>
            <a:pPr>
              <a:lnSpc>
                <a:spcPct val="8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8404425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p:cTn id="26"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5113" y="801689"/>
            <a:ext cx="7772400"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Variantie (s</a:t>
            </a:r>
            <a:r>
              <a:rPr lang="nl-NL" altLang="en-US" sz="3600" b="1" baseline="30000" dirty="0">
                <a:solidFill>
                  <a:srgbClr val="FFC000"/>
                </a:solidFill>
                <a:latin typeface="+mn-lt"/>
                <a:ea typeface="ＭＳ Ｐゴシック" panose="020B0600070205080204" pitchFamily="34" charset="-128"/>
              </a:rPr>
              <a:t>2</a:t>
            </a:r>
            <a:r>
              <a:rPr lang="nl-NL" altLang="en-US" sz="3600" b="1" dirty="0">
                <a:solidFill>
                  <a:srgbClr val="FFC000"/>
                </a:solidFill>
                <a:latin typeface="+mn-lt"/>
                <a:ea typeface="ＭＳ Ｐゴシック" panose="020B0600070205080204" pitchFamily="34" charset="-128"/>
              </a:rPr>
              <a:t>)</a:t>
            </a:r>
            <a:endParaRPr lang="en-US" altLang="en-US" sz="3600" b="1" dirty="0">
              <a:solidFill>
                <a:srgbClr val="FFC000"/>
              </a:solidFill>
              <a:latin typeface="+mn-lt"/>
              <a:ea typeface="ＭＳ Ｐゴシック" panose="020B0600070205080204" pitchFamily="34" charset="-128"/>
            </a:endParaRPr>
          </a:p>
        </p:txBody>
      </p:sp>
      <p:sp>
        <p:nvSpPr>
          <p:cNvPr id="15363" name="Rectangle 3"/>
          <p:cNvSpPr>
            <a:spLocks noGrp="1" noChangeArrowheads="1"/>
          </p:cNvSpPr>
          <p:nvPr>
            <p:ph type="body" idx="1"/>
          </p:nvPr>
        </p:nvSpPr>
        <p:spPr>
          <a:xfrm>
            <a:off x="1992313" y="1557339"/>
            <a:ext cx="8229600" cy="3921125"/>
          </a:xfrm>
        </p:spPr>
        <p:txBody>
          <a:bodyPr>
            <a:normAutofit/>
          </a:bodyPr>
          <a:lstStyle/>
          <a:p>
            <a:pPr eaLnBrk="1" hangingPunct="1">
              <a:buFontTx/>
              <a:buNone/>
            </a:pPr>
            <a:r>
              <a:rPr lang="nl-NL" altLang="en-US" sz="3200" dirty="0">
                <a:solidFill>
                  <a:schemeClr val="tx2"/>
                </a:solidFill>
                <a:latin typeface="+mn-lt"/>
                <a:ea typeface="ＭＳ Ｐゴシック" panose="020B0600070205080204" pitchFamily="34" charset="-128"/>
              </a:rPr>
              <a:t>= De gemiddelde gekwadrateerde afwijking van het gemiddelde.</a:t>
            </a:r>
          </a:p>
          <a:p>
            <a:pPr eaLnBrk="1" hangingPunct="1"/>
            <a:endParaRPr lang="nl-NL" altLang="en-US" sz="3200" dirty="0">
              <a:solidFill>
                <a:schemeClr val="tx2"/>
              </a:solidFill>
              <a:latin typeface="+mn-lt"/>
              <a:ea typeface="ＭＳ Ｐゴシック" panose="020B0600070205080204" pitchFamily="34" charset="-128"/>
            </a:endParaRPr>
          </a:p>
          <a:p>
            <a:pPr marL="0" indent="0" eaLnBrk="1" hangingPunct="1">
              <a:buNone/>
            </a:pPr>
            <a:r>
              <a:rPr lang="nl-NL" altLang="en-US" sz="3200" dirty="0">
                <a:solidFill>
                  <a:schemeClr val="tx2"/>
                </a:solidFill>
                <a:latin typeface="+mn-lt"/>
                <a:ea typeface="ＭＳ Ｐゴシック" panose="020B0600070205080204" pitchFamily="34" charset="-128"/>
              </a:rPr>
              <a:t>Formules:</a:t>
            </a:r>
            <a:endParaRPr lang="en-US" altLang="en-US" sz="3200" dirty="0">
              <a:solidFill>
                <a:schemeClr val="tx2"/>
              </a:solidFill>
              <a:latin typeface="+mn-lt"/>
              <a:ea typeface="ＭＳ Ｐゴシック" panose="020B0600070205080204" pitchFamily="34" charset="-128"/>
            </a:endParaRPr>
          </a:p>
        </p:txBody>
      </p:sp>
      <p:sp>
        <p:nvSpPr>
          <p:cNvPr id="15364" name="Text Box 4"/>
          <p:cNvSpPr txBox="1">
            <a:spLocks noChangeArrowheads="1"/>
          </p:cNvSpPr>
          <p:nvPr/>
        </p:nvSpPr>
        <p:spPr bwMode="auto">
          <a:xfrm>
            <a:off x="2351088" y="4292601"/>
            <a:ext cx="12239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nl-NL" altLang="en-US" sz="4000">
                <a:solidFill>
                  <a:srgbClr val="FF0000"/>
                </a:solidFill>
                <a:latin typeface="Arial" panose="020B0604020202020204" pitchFamily="34" charset="0"/>
              </a:rPr>
              <a:t>s</a:t>
            </a:r>
            <a:r>
              <a:rPr lang="nl-NL" altLang="en-US" sz="4000" baseline="30000">
                <a:solidFill>
                  <a:srgbClr val="FF0000"/>
                </a:solidFill>
                <a:latin typeface="Arial" panose="020B0604020202020204" pitchFamily="34" charset="0"/>
              </a:rPr>
              <a:t>2</a:t>
            </a:r>
            <a:r>
              <a:rPr lang="nl-NL" altLang="en-US" sz="4000">
                <a:solidFill>
                  <a:srgbClr val="FF0000"/>
                </a:solidFill>
                <a:latin typeface="Arial" panose="020B0604020202020204" pitchFamily="34" charset="0"/>
              </a:rPr>
              <a:t> =</a:t>
            </a:r>
            <a:r>
              <a:rPr lang="nl-NL" altLang="en-US" sz="3200">
                <a:solidFill>
                  <a:srgbClr val="FF0000"/>
                </a:solidFill>
                <a:latin typeface="Arial" panose="020B0604020202020204" pitchFamily="34" charset="0"/>
              </a:rPr>
              <a:t> </a:t>
            </a:r>
            <a:endParaRPr lang="en-US" altLang="en-US" sz="1800">
              <a:solidFill>
                <a:srgbClr val="FF0000"/>
              </a:solidFill>
              <a:latin typeface="Arial" panose="020B0604020202020204" pitchFamily="34" charset="0"/>
            </a:endParaRPr>
          </a:p>
        </p:txBody>
      </p:sp>
      <p:sp>
        <p:nvSpPr>
          <p:cNvPr id="15365" name="Text Box 5"/>
          <p:cNvSpPr txBox="1">
            <a:spLocks noChangeArrowheads="1"/>
          </p:cNvSpPr>
          <p:nvPr/>
        </p:nvSpPr>
        <p:spPr bwMode="auto">
          <a:xfrm>
            <a:off x="3287713" y="4005264"/>
            <a:ext cx="31686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rPr>
              <a:t>∑ (x</a:t>
            </a:r>
            <a:r>
              <a:rPr lang="en-US" altLang="en-US" sz="4000" baseline="-25000">
                <a:solidFill>
                  <a:srgbClr val="FF0000"/>
                </a:solidFill>
                <a:latin typeface="Arial" panose="020B0604020202020204" pitchFamily="34" charset="0"/>
                <a:cs typeface="Arial" panose="020B0604020202020204" pitchFamily="34" charset="0"/>
              </a:rPr>
              <a:t>i</a:t>
            </a:r>
            <a:r>
              <a:rPr lang="en-US" altLang="en-US" sz="4000">
                <a:solidFill>
                  <a:srgbClr val="FF0000"/>
                </a:solidFill>
                <a:latin typeface="Arial" panose="020B0604020202020204" pitchFamily="34" charset="0"/>
                <a:cs typeface="Arial" panose="020B0604020202020204" pitchFamily="34" charset="0"/>
              </a:rPr>
              <a:t> – m)</a:t>
            </a:r>
            <a:r>
              <a:rPr lang="en-US" altLang="en-US" sz="4000" baseline="30000">
                <a:solidFill>
                  <a:srgbClr val="FF0000"/>
                </a:solidFill>
                <a:latin typeface="Arial" panose="020B0604020202020204" pitchFamily="34" charset="0"/>
                <a:cs typeface="Arial" panose="020B0604020202020204" pitchFamily="34" charset="0"/>
              </a:rPr>
              <a:t>2</a:t>
            </a:r>
          </a:p>
        </p:txBody>
      </p:sp>
      <p:sp>
        <p:nvSpPr>
          <p:cNvPr id="15366" name="Line 6"/>
          <p:cNvSpPr>
            <a:spLocks noChangeShapeType="1"/>
          </p:cNvSpPr>
          <p:nvPr/>
        </p:nvSpPr>
        <p:spPr bwMode="auto">
          <a:xfrm>
            <a:off x="3432176" y="4724400"/>
            <a:ext cx="230346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67" name="Text Box 7"/>
          <p:cNvSpPr txBox="1">
            <a:spLocks noChangeArrowheads="1"/>
          </p:cNvSpPr>
          <p:nvPr/>
        </p:nvSpPr>
        <p:spPr bwMode="auto">
          <a:xfrm>
            <a:off x="4151313" y="4941888"/>
            <a:ext cx="360362"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nl-NL" altLang="en-US" sz="4000">
                <a:solidFill>
                  <a:srgbClr val="FF0000"/>
                </a:solidFill>
                <a:latin typeface="Arial" panose="020B0604020202020204" pitchFamily="34" charset="0"/>
              </a:rPr>
              <a:t>n</a:t>
            </a:r>
          </a:p>
          <a:p>
            <a:pPr eaLnBrk="1" hangingPunct="1">
              <a:spcBef>
                <a:spcPct val="50000"/>
              </a:spcBef>
              <a:buFontTx/>
              <a:buNone/>
            </a:pPr>
            <a:endParaRPr lang="en-US" altLang="en-US" sz="4000">
              <a:solidFill>
                <a:srgbClr val="FF0000"/>
              </a:solidFill>
              <a:latin typeface="Arial" panose="020B0604020202020204" pitchFamily="34" charset="0"/>
            </a:endParaRPr>
          </a:p>
        </p:txBody>
      </p:sp>
      <p:sp>
        <p:nvSpPr>
          <p:cNvPr id="15368" name="Text Box 4"/>
          <p:cNvSpPr txBox="1">
            <a:spLocks noChangeArrowheads="1"/>
          </p:cNvSpPr>
          <p:nvPr/>
        </p:nvSpPr>
        <p:spPr bwMode="auto">
          <a:xfrm>
            <a:off x="2495551" y="5805488"/>
            <a:ext cx="39608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nl-NL" altLang="en-US" sz="3200">
                <a:solidFill>
                  <a:srgbClr val="FF0000"/>
                </a:solidFill>
                <a:latin typeface="Arial" panose="020B0604020202020204" pitchFamily="34" charset="0"/>
              </a:rPr>
              <a:t>s = </a:t>
            </a:r>
            <a:r>
              <a:rPr lang="nl-NL" altLang="en-US" sz="3200">
                <a:solidFill>
                  <a:srgbClr val="FF0000"/>
                </a:solidFill>
                <a:latin typeface="Arial" panose="020B0604020202020204" pitchFamily="34" charset="0"/>
                <a:cs typeface="Arial" panose="020B0604020202020204" pitchFamily="34" charset="0"/>
              </a:rPr>
              <a:t>√ s</a:t>
            </a:r>
            <a:r>
              <a:rPr lang="nl-NL" altLang="en-US" sz="3200" baseline="30000">
                <a:solidFill>
                  <a:srgbClr val="FF0000"/>
                </a:solidFill>
                <a:latin typeface="Arial" panose="020B0604020202020204" pitchFamily="34" charset="0"/>
                <a:cs typeface="Arial" panose="020B0604020202020204" pitchFamily="34" charset="0"/>
              </a:rPr>
              <a:t>2</a:t>
            </a:r>
            <a:r>
              <a:rPr lang="nl-NL" altLang="en-US" sz="3200">
                <a:solidFill>
                  <a:srgbClr val="FF0000"/>
                </a:solidFill>
                <a:latin typeface="Arial" panose="020B0604020202020204" pitchFamily="34" charset="0"/>
                <a:cs typeface="Arial" panose="020B0604020202020204" pitchFamily="34" charset="0"/>
              </a:rPr>
              <a:t> </a:t>
            </a:r>
            <a:endParaRPr lang="en-US" altLang="en-US" sz="1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84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1800" y="1039284"/>
            <a:ext cx="7772400"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Voorbeeld:</a:t>
            </a:r>
            <a:endParaRPr lang="en-US" altLang="en-US" sz="3600" b="1" dirty="0">
              <a:solidFill>
                <a:srgbClr val="FFC000"/>
              </a:solidFill>
              <a:latin typeface="+mn-lt"/>
              <a:ea typeface="ＭＳ Ｐゴシック" panose="020B0600070205080204" pitchFamily="34" charset="-128"/>
            </a:endParaRPr>
          </a:p>
        </p:txBody>
      </p:sp>
      <p:sp>
        <p:nvSpPr>
          <p:cNvPr id="13316" name="Rectangle 3"/>
          <p:cNvSpPr>
            <a:spLocks noGrp="1" noChangeArrowheads="1"/>
          </p:cNvSpPr>
          <p:nvPr>
            <p:ph type="body" idx="1"/>
          </p:nvPr>
        </p:nvSpPr>
        <p:spPr>
          <a:xfrm>
            <a:off x="841375" y="1964266"/>
            <a:ext cx="9140825" cy="4452939"/>
          </a:xfrm>
        </p:spPr>
        <p:txBody>
          <a:bodyPr>
            <a:normAutofit fontScale="85000" lnSpcReduction="20000"/>
          </a:bodyPr>
          <a:lstStyle/>
          <a:p>
            <a:pPr eaLnBrk="1" hangingPunct="1">
              <a:lnSpc>
                <a:spcPct val="90000"/>
              </a:lnSpc>
              <a:buFontTx/>
              <a:buNone/>
              <a:defRPr/>
            </a:pPr>
            <a:r>
              <a:rPr lang="nl-NL" sz="3000" b="1" dirty="0">
                <a:solidFill>
                  <a:schemeClr val="tx2"/>
                </a:solidFill>
                <a:latin typeface="+mn-lt"/>
                <a:ea typeface="ＭＳ Ｐゴシック" pitchFamily="1" charset="-128"/>
              </a:rPr>
              <a:t>Uit een onderzoek naar het bruto inkomen per maand komen vijf scores naar voren:</a:t>
            </a:r>
          </a:p>
          <a:p>
            <a:pPr eaLnBrk="1" hangingPunct="1">
              <a:lnSpc>
                <a:spcPct val="90000"/>
              </a:lnSpc>
              <a:buFontTx/>
              <a:buNone/>
              <a:defRPr/>
            </a:pPr>
            <a:endParaRPr lang="nl-NL" sz="3000" dirty="0">
              <a:solidFill>
                <a:schemeClr val="tx2"/>
              </a:solidFill>
              <a:latin typeface="+mn-lt"/>
              <a:ea typeface="ＭＳ Ｐゴシック" pitchFamily="1" charset="-128"/>
            </a:endParaRPr>
          </a:p>
          <a:p>
            <a:pPr eaLnBrk="1" hangingPunct="1">
              <a:lnSpc>
                <a:spcPct val="90000"/>
              </a:lnSpc>
              <a:buFontTx/>
              <a:buNone/>
              <a:defRPr/>
            </a:pPr>
            <a:r>
              <a:rPr lang="nl-NL" sz="3000" dirty="0">
                <a:solidFill>
                  <a:schemeClr val="tx2"/>
                </a:solidFill>
                <a:latin typeface="+mn-lt"/>
                <a:ea typeface="ＭＳ Ｐゴシック" pitchFamily="1" charset="-128"/>
              </a:rPr>
              <a:t>Persoon 1:	€ 1750,-</a:t>
            </a:r>
          </a:p>
          <a:p>
            <a:pPr eaLnBrk="1" hangingPunct="1">
              <a:lnSpc>
                <a:spcPct val="90000"/>
              </a:lnSpc>
              <a:buFontTx/>
              <a:buNone/>
              <a:defRPr/>
            </a:pPr>
            <a:r>
              <a:rPr lang="nl-NL" sz="3000" dirty="0">
                <a:solidFill>
                  <a:schemeClr val="tx2"/>
                </a:solidFill>
                <a:latin typeface="+mn-lt"/>
                <a:ea typeface="ＭＳ Ｐゴシック" pitchFamily="1" charset="-128"/>
              </a:rPr>
              <a:t>Persoon 2:	€ 4500,-</a:t>
            </a:r>
          </a:p>
          <a:p>
            <a:pPr eaLnBrk="1" hangingPunct="1">
              <a:lnSpc>
                <a:spcPct val="90000"/>
              </a:lnSpc>
              <a:buFontTx/>
              <a:buNone/>
              <a:defRPr/>
            </a:pPr>
            <a:r>
              <a:rPr lang="nl-NL" sz="3000" dirty="0">
                <a:solidFill>
                  <a:schemeClr val="tx2"/>
                </a:solidFill>
                <a:latin typeface="+mn-lt"/>
                <a:ea typeface="ＭＳ Ｐゴシック" pitchFamily="1" charset="-128"/>
              </a:rPr>
              <a:t>Persoon 3:	€ 3200,-</a:t>
            </a:r>
          </a:p>
          <a:p>
            <a:pPr eaLnBrk="1" hangingPunct="1">
              <a:lnSpc>
                <a:spcPct val="90000"/>
              </a:lnSpc>
              <a:buFontTx/>
              <a:buNone/>
              <a:defRPr/>
            </a:pPr>
            <a:r>
              <a:rPr lang="nl-NL" sz="3000" dirty="0">
                <a:solidFill>
                  <a:schemeClr val="tx2"/>
                </a:solidFill>
                <a:latin typeface="+mn-lt"/>
                <a:ea typeface="ＭＳ Ｐゴシック" pitchFamily="1" charset="-128"/>
              </a:rPr>
              <a:t>Persoon 4:	€ 2800,-</a:t>
            </a:r>
          </a:p>
          <a:p>
            <a:pPr eaLnBrk="1" hangingPunct="1">
              <a:lnSpc>
                <a:spcPct val="90000"/>
              </a:lnSpc>
              <a:buFontTx/>
              <a:buNone/>
              <a:defRPr/>
            </a:pPr>
            <a:r>
              <a:rPr lang="nl-NL" sz="3000" dirty="0">
                <a:solidFill>
                  <a:schemeClr val="tx2"/>
                </a:solidFill>
                <a:latin typeface="+mn-lt"/>
                <a:ea typeface="ＭＳ Ｐゴシック" pitchFamily="1" charset="-128"/>
              </a:rPr>
              <a:t>Persoon 5: 	€ 2450,-</a:t>
            </a:r>
          </a:p>
          <a:p>
            <a:pPr eaLnBrk="1" hangingPunct="1">
              <a:lnSpc>
                <a:spcPct val="90000"/>
              </a:lnSpc>
              <a:buFontTx/>
              <a:buNone/>
              <a:defRPr/>
            </a:pPr>
            <a:r>
              <a:rPr lang="nl-NL" sz="3000" dirty="0">
                <a:solidFill>
                  <a:schemeClr val="tx2"/>
                </a:solidFill>
                <a:latin typeface="+mn-lt"/>
                <a:ea typeface="ＭＳ Ｐゴシック" pitchFamily="1" charset="-128"/>
              </a:rPr>
              <a:t>	</a:t>
            </a:r>
          </a:p>
          <a:p>
            <a:pPr eaLnBrk="1" hangingPunct="1">
              <a:lnSpc>
                <a:spcPct val="90000"/>
              </a:lnSpc>
              <a:buFontTx/>
              <a:buNone/>
              <a:defRPr/>
            </a:pPr>
            <a:r>
              <a:rPr lang="nl-NL" sz="3000" dirty="0">
                <a:solidFill>
                  <a:schemeClr val="tx2"/>
                </a:solidFill>
                <a:latin typeface="+mn-lt"/>
                <a:ea typeface="ＭＳ Ｐゴシック" pitchFamily="1" charset="-128"/>
              </a:rPr>
              <a:t>	Welk meetniveau heeft ‘bruto inkomen per maand’?</a:t>
            </a:r>
          </a:p>
          <a:p>
            <a:pPr eaLnBrk="1" hangingPunct="1">
              <a:lnSpc>
                <a:spcPct val="90000"/>
              </a:lnSpc>
              <a:buFontTx/>
              <a:buNone/>
              <a:defRPr/>
            </a:pPr>
            <a:r>
              <a:rPr lang="nl-NL" sz="3000" dirty="0">
                <a:solidFill>
                  <a:schemeClr val="tx2"/>
                </a:solidFill>
                <a:latin typeface="+mn-lt"/>
                <a:ea typeface="ＭＳ Ｐゴシック" pitchFamily="1" charset="-128"/>
              </a:rPr>
              <a:t>	Bereken de </a:t>
            </a:r>
            <a:r>
              <a:rPr lang="nl-NL" sz="3000" dirty="0" err="1">
                <a:solidFill>
                  <a:schemeClr val="tx2"/>
                </a:solidFill>
                <a:latin typeface="+mn-lt"/>
                <a:ea typeface="ＭＳ Ｐゴシック" pitchFamily="1" charset="-128"/>
              </a:rPr>
              <a:t>standaardeviatie</a:t>
            </a:r>
            <a:r>
              <a:rPr lang="nl-NL" sz="3000" dirty="0">
                <a:solidFill>
                  <a:schemeClr val="tx2"/>
                </a:solidFill>
                <a:latin typeface="+mn-lt"/>
                <a:ea typeface="ＭＳ Ｐゴシック" pitchFamily="1" charset="-128"/>
              </a:rPr>
              <a:t>.</a:t>
            </a:r>
            <a:endParaRPr lang="en-US" sz="3000" dirty="0">
              <a:solidFill>
                <a:schemeClr val="tx2"/>
              </a:solidFill>
              <a:latin typeface="+mn-lt"/>
              <a:ea typeface="ＭＳ Ｐゴシック" pitchFamily="1" charset="-128"/>
            </a:endParaRPr>
          </a:p>
        </p:txBody>
      </p:sp>
    </p:spTree>
    <p:extLst>
      <p:ext uri="{BB962C8B-B14F-4D97-AF65-F5344CB8AC3E}">
        <p14:creationId xmlns:p14="http://schemas.microsoft.com/office/powerpoint/2010/main" val="338386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5293" y="917577"/>
            <a:ext cx="9934839"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Film </a:t>
            </a:r>
            <a:r>
              <a:rPr lang="nl-NL" altLang="en-US" sz="3600" b="1" dirty="0" err="1">
                <a:solidFill>
                  <a:srgbClr val="FFC000"/>
                </a:solidFill>
                <a:latin typeface="+mn-lt"/>
                <a:ea typeface="ＭＳ Ｐゴシック" panose="020B0600070205080204" pitchFamily="34" charset="-128"/>
              </a:rPr>
              <a:t>youtube</a:t>
            </a:r>
            <a:r>
              <a:rPr lang="nl-NL" altLang="en-US" sz="3600" b="1" dirty="0">
                <a:solidFill>
                  <a:srgbClr val="FFC000"/>
                </a:solidFill>
                <a:latin typeface="+mn-lt"/>
                <a:ea typeface="ＭＳ Ｐゴシック" panose="020B0600070205080204" pitchFamily="34" charset="-128"/>
              </a:rPr>
              <a:t> uitleg standaarddeviatie</a:t>
            </a:r>
            <a:endParaRPr lang="en-US" altLang="en-US" sz="3600" b="1" dirty="0">
              <a:solidFill>
                <a:srgbClr val="FFC000"/>
              </a:solidFill>
              <a:latin typeface="+mn-lt"/>
              <a:ea typeface="ＭＳ Ｐゴシック" panose="020B0600070205080204" pitchFamily="34" charset="-128"/>
            </a:endParaRPr>
          </a:p>
        </p:txBody>
      </p:sp>
      <p:sp>
        <p:nvSpPr>
          <p:cNvPr id="25603" name="Rectangle 3"/>
          <p:cNvSpPr>
            <a:spLocks noGrp="1" noChangeArrowheads="1"/>
          </p:cNvSpPr>
          <p:nvPr>
            <p:ph type="body" idx="1"/>
          </p:nvPr>
        </p:nvSpPr>
        <p:spPr>
          <a:xfrm>
            <a:off x="1992313" y="1916114"/>
            <a:ext cx="8229600" cy="3921125"/>
          </a:xfrm>
        </p:spPr>
        <p:txBody>
          <a:bodyPr>
            <a:normAutofit/>
          </a:bodyPr>
          <a:lstStyle/>
          <a:p>
            <a:pPr marL="0" indent="0" eaLnBrk="1" hangingPunct="1">
              <a:buNone/>
            </a:pPr>
            <a:r>
              <a:rPr lang="nl-NL" altLang="en-US" sz="2800" dirty="0">
                <a:solidFill>
                  <a:schemeClr val="tx2"/>
                </a:solidFill>
                <a:latin typeface="+mn-lt"/>
                <a:ea typeface="ＭＳ Ｐゴシック" panose="020B0600070205080204" pitchFamily="34" charset="-128"/>
                <a:hlinkClick r:id="rId3"/>
              </a:rPr>
              <a:t>https://www.youtube.com/watch?v=XbHaZX1Q1s8</a:t>
            </a:r>
            <a:endParaRPr lang="nl-NL" altLang="en-US" sz="2800" dirty="0">
              <a:solidFill>
                <a:schemeClr val="tx2"/>
              </a:solidFill>
              <a:latin typeface="+mn-lt"/>
              <a:ea typeface="ＭＳ Ｐゴシック" panose="020B0600070205080204" pitchFamily="34" charset="-128"/>
            </a:endParaRPr>
          </a:p>
          <a:p>
            <a:pPr eaLnBrk="1" hangingPunct="1"/>
            <a:endParaRPr lang="nl-NL" altLang="en-US" sz="2800" dirty="0">
              <a:solidFill>
                <a:schemeClr val="tx2"/>
              </a:solidFill>
              <a:latin typeface="+mn-lt"/>
              <a:ea typeface="ＭＳ Ｐゴシック" panose="020B0600070205080204" pitchFamily="34" charset="-128"/>
            </a:endParaRPr>
          </a:p>
          <a:p>
            <a:pPr eaLnBrk="1" hangingPunct="1"/>
            <a:r>
              <a:rPr lang="nl-NL" altLang="en-US" sz="2800" dirty="0">
                <a:solidFill>
                  <a:schemeClr val="tx2"/>
                </a:solidFill>
                <a:latin typeface="+mn-lt"/>
                <a:ea typeface="ＭＳ Ｐゴシック" panose="020B0600070205080204" pitchFamily="34" charset="-128"/>
              </a:rPr>
              <a:t>Formules:</a:t>
            </a:r>
            <a:endParaRPr lang="en-US" altLang="en-US" sz="2800" dirty="0">
              <a:solidFill>
                <a:schemeClr val="tx2"/>
              </a:solidFill>
              <a:latin typeface="+mn-lt"/>
              <a:ea typeface="ＭＳ Ｐゴシック" panose="020B0600070205080204" pitchFamily="34" charset="-128"/>
            </a:endParaRPr>
          </a:p>
        </p:txBody>
      </p:sp>
      <p:sp>
        <p:nvSpPr>
          <p:cNvPr id="25604" name="Text Box 4"/>
          <p:cNvSpPr txBox="1">
            <a:spLocks noChangeArrowheads="1"/>
          </p:cNvSpPr>
          <p:nvPr/>
        </p:nvSpPr>
        <p:spPr bwMode="auto">
          <a:xfrm>
            <a:off x="2351088" y="4292601"/>
            <a:ext cx="12239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nl-NL" altLang="en-US" sz="4000">
                <a:solidFill>
                  <a:srgbClr val="FF0000"/>
                </a:solidFill>
                <a:latin typeface="Arial" panose="020B0604020202020204" pitchFamily="34" charset="0"/>
              </a:rPr>
              <a:t>s</a:t>
            </a:r>
            <a:r>
              <a:rPr lang="nl-NL" altLang="en-US" sz="4000" baseline="30000">
                <a:solidFill>
                  <a:srgbClr val="FF0000"/>
                </a:solidFill>
                <a:latin typeface="Arial" panose="020B0604020202020204" pitchFamily="34" charset="0"/>
              </a:rPr>
              <a:t>2</a:t>
            </a:r>
            <a:r>
              <a:rPr lang="nl-NL" altLang="en-US" sz="4000">
                <a:solidFill>
                  <a:srgbClr val="FF0000"/>
                </a:solidFill>
                <a:latin typeface="Arial" panose="020B0604020202020204" pitchFamily="34" charset="0"/>
              </a:rPr>
              <a:t> =</a:t>
            </a:r>
            <a:r>
              <a:rPr lang="nl-NL" altLang="en-US" sz="3200">
                <a:solidFill>
                  <a:srgbClr val="FF0000"/>
                </a:solidFill>
                <a:latin typeface="Arial" panose="020B0604020202020204" pitchFamily="34" charset="0"/>
              </a:rPr>
              <a:t> </a:t>
            </a:r>
            <a:endParaRPr lang="en-US" altLang="en-US" sz="1800">
              <a:solidFill>
                <a:srgbClr val="FF0000"/>
              </a:solidFill>
              <a:latin typeface="Arial" panose="020B0604020202020204" pitchFamily="34" charset="0"/>
            </a:endParaRPr>
          </a:p>
        </p:txBody>
      </p:sp>
      <p:sp>
        <p:nvSpPr>
          <p:cNvPr id="25605" name="Text Box 5"/>
          <p:cNvSpPr txBox="1">
            <a:spLocks noChangeArrowheads="1"/>
          </p:cNvSpPr>
          <p:nvPr/>
        </p:nvSpPr>
        <p:spPr bwMode="auto">
          <a:xfrm>
            <a:off x="3287713" y="4005264"/>
            <a:ext cx="31686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rPr>
              <a:t>∑ (x</a:t>
            </a:r>
            <a:r>
              <a:rPr lang="en-US" altLang="en-US" sz="4000" baseline="-25000">
                <a:solidFill>
                  <a:srgbClr val="FF0000"/>
                </a:solidFill>
                <a:latin typeface="Arial" panose="020B0604020202020204" pitchFamily="34" charset="0"/>
                <a:cs typeface="Arial" panose="020B0604020202020204" pitchFamily="34" charset="0"/>
              </a:rPr>
              <a:t>i</a:t>
            </a:r>
            <a:r>
              <a:rPr lang="en-US" altLang="en-US" sz="4000">
                <a:solidFill>
                  <a:srgbClr val="FF0000"/>
                </a:solidFill>
                <a:latin typeface="Arial" panose="020B0604020202020204" pitchFamily="34" charset="0"/>
                <a:cs typeface="Arial" panose="020B0604020202020204" pitchFamily="34" charset="0"/>
              </a:rPr>
              <a:t> – m)</a:t>
            </a:r>
            <a:r>
              <a:rPr lang="en-US" altLang="en-US" sz="4000" baseline="30000">
                <a:solidFill>
                  <a:srgbClr val="FF0000"/>
                </a:solidFill>
                <a:latin typeface="Arial" panose="020B0604020202020204" pitchFamily="34" charset="0"/>
                <a:cs typeface="Arial" panose="020B0604020202020204" pitchFamily="34" charset="0"/>
              </a:rPr>
              <a:t>2</a:t>
            </a:r>
          </a:p>
        </p:txBody>
      </p:sp>
      <p:sp>
        <p:nvSpPr>
          <p:cNvPr id="25606" name="Line 6"/>
          <p:cNvSpPr>
            <a:spLocks noChangeShapeType="1"/>
          </p:cNvSpPr>
          <p:nvPr/>
        </p:nvSpPr>
        <p:spPr bwMode="auto">
          <a:xfrm>
            <a:off x="3432176" y="4724400"/>
            <a:ext cx="230346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07" name="Text Box 7"/>
          <p:cNvSpPr txBox="1">
            <a:spLocks noChangeArrowheads="1"/>
          </p:cNvSpPr>
          <p:nvPr/>
        </p:nvSpPr>
        <p:spPr bwMode="auto">
          <a:xfrm>
            <a:off x="4151313" y="4941888"/>
            <a:ext cx="360362"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nl-NL" altLang="en-US" sz="4000">
                <a:solidFill>
                  <a:srgbClr val="FF0000"/>
                </a:solidFill>
                <a:latin typeface="Arial" panose="020B0604020202020204" pitchFamily="34" charset="0"/>
              </a:rPr>
              <a:t>n</a:t>
            </a:r>
          </a:p>
          <a:p>
            <a:pPr eaLnBrk="1" hangingPunct="1">
              <a:spcBef>
                <a:spcPct val="50000"/>
              </a:spcBef>
              <a:buFontTx/>
              <a:buNone/>
            </a:pPr>
            <a:endParaRPr lang="en-US" altLang="en-US" sz="4000">
              <a:solidFill>
                <a:srgbClr val="FF0000"/>
              </a:solidFill>
              <a:latin typeface="Arial" panose="020B0604020202020204" pitchFamily="34" charset="0"/>
            </a:endParaRPr>
          </a:p>
        </p:txBody>
      </p:sp>
      <p:sp>
        <p:nvSpPr>
          <p:cNvPr id="25608" name="Text Box 4"/>
          <p:cNvSpPr txBox="1">
            <a:spLocks noChangeArrowheads="1"/>
          </p:cNvSpPr>
          <p:nvPr/>
        </p:nvSpPr>
        <p:spPr bwMode="auto">
          <a:xfrm>
            <a:off x="2495551" y="5805488"/>
            <a:ext cx="39608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nl-NL" altLang="en-US" sz="3200">
                <a:solidFill>
                  <a:srgbClr val="FF0000"/>
                </a:solidFill>
                <a:latin typeface="Arial" panose="020B0604020202020204" pitchFamily="34" charset="0"/>
              </a:rPr>
              <a:t>s = </a:t>
            </a:r>
            <a:r>
              <a:rPr lang="nl-NL" altLang="en-US" sz="3200">
                <a:solidFill>
                  <a:srgbClr val="FF0000"/>
                </a:solidFill>
                <a:latin typeface="Arial" panose="020B0604020202020204" pitchFamily="34" charset="0"/>
                <a:cs typeface="Arial" panose="020B0604020202020204" pitchFamily="34" charset="0"/>
              </a:rPr>
              <a:t>√ s</a:t>
            </a:r>
            <a:r>
              <a:rPr lang="nl-NL" altLang="en-US" sz="3200" baseline="30000">
                <a:solidFill>
                  <a:srgbClr val="FF0000"/>
                </a:solidFill>
                <a:latin typeface="Arial" panose="020B0604020202020204" pitchFamily="34" charset="0"/>
                <a:cs typeface="Arial" panose="020B0604020202020204" pitchFamily="34" charset="0"/>
              </a:rPr>
              <a:t>2</a:t>
            </a:r>
            <a:r>
              <a:rPr lang="nl-NL" altLang="en-US" sz="3200">
                <a:solidFill>
                  <a:srgbClr val="FF0000"/>
                </a:solidFill>
                <a:latin typeface="Arial" panose="020B0604020202020204" pitchFamily="34" charset="0"/>
                <a:cs typeface="Arial" panose="020B0604020202020204" pitchFamily="34" charset="0"/>
              </a:rPr>
              <a:t> </a:t>
            </a:r>
            <a:endParaRPr lang="en-US" altLang="en-US" sz="1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67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881591"/>
            <a:ext cx="8229600" cy="483402"/>
          </a:xfrm>
        </p:spPr>
        <p:txBody>
          <a:bodyPr vert="horz" lIns="0" tIns="0" rIns="0" bIns="0" rtlCol="0" anchor="t">
            <a:spAutoFit/>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600" b="1" dirty="0" err="1">
                <a:solidFill>
                  <a:srgbClr val="FFC000"/>
                </a:solidFill>
                <a:latin typeface="+mn-lt"/>
                <a:ea typeface="ＭＳ Ｐゴシック" panose="020B0600070205080204" pitchFamily="34" charset="-128"/>
              </a:rPr>
              <a:t>Gemiddelde</a:t>
            </a:r>
            <a:r>
              <a:rPr lang="en-GB" altLang="en-US" sz="3600" b="1" dirty="0">
                <a:solidFill>
                  <a:srgbClr val="FFC000"/>
                </a:solidFill>
                <a:latin typeface="+mn-lt"/>
                <a:ea typeface="ＭＳ Ｐゴシック" panose="020B0600070205080204" pitchFamily="34" charset="-128"/>
              </a:rPr>
              <a:t> IQ </a:t>
            </a:r>
            <a:r>
              <a:rPr lang="en-GB" altLang="en-US" sz="3600" b="1" dirty="0" err="1">
                <a:solidFill>
                  <a:srgbClr val="FFC000"/>
                </a:solidFill>
                <a:latin typeface="+mn-lt"/>
                <a:ea typeface="ＭＳ Ｐゴシック" panose="020B0600070205080204" pitchFamily="34" charset="-128"/>
              </a:rPr>
              <a:t>beide</a:t>
            </a:r>
            <a:r>
              <a:rPr lang="en-GB" altLang="en-US" sz="3600" b="1" dirty="0">
                <a:solidFill>
                  <a:srgbClr val="FFC000"/>
                </a:solidFill>
                <a:latin typeface="+mn-lt"/>
                <a:ea typeface="ＭＳ Ｐゴシック" panose="020B0600070205080204" pitchFamily="34" charset="-128"/>
              </a:rPr>
              <a:t> </a:t>
            </a:r>
            <a:r>
              <a:rPr lang="en-GB" altLang="en-US" sz="3600" b="1" dirty="0" err="1">
                <a:solidFill>
                  <a:srgbClr val="FFC000"/>
                </a:solidFill>
                <a:latin typeface="+mn-lt"/>
                <a:ea typeface="ＭＳ Ｐゴシック" panose="020B0600070205080204" pitchFamily="34" charset="-128"/>
              </a:rPr>
              <a:t>scholen</a:t>
            </a:r>
            <a:r>
              <a:rPr lang="en-GB" altLang="en-US" sz="3600" b="1" dirty="0">
                <a:solidFill>
                  <a:srgbClr val="FFC000"/>
                </a:solidFill>
                <a:latin typeface="+mn-lt"/>
                <a:ea typeface="ＭＳ Ｐゴシック" panose="020B0600070205080204" pitchFamily="34" charset="-128"/>
              </a:rPr>
              <a:t> </a:t>
            </a:r>
            <a:r>
              <a:rPr lang="en-GB" altLang="en-US" sz="3600" b="1" dirty="0" err="1">
                <a:solidFill>
                  <a:srgbClr val="FFC000"/>
                </a:solidFill>
                <a:latin typeface="+mn-lt"/>
                <a:ea typeface="ＭＳ Ｐゴシック" panose="020B0600070205080204" pitchFamily="34" charset="-128"/>
              </a:rPr>
              <a:t>gelijk</a:t>
            </a:r>
            <a:endParaRPr lang="en-GB" altLang="en-US" sz="3600" b="1" dirty="0">
              <a:solidFill>
                <a:srgbClr val="FFC000"/>
              </a:solidFill>
              <a:latin typeface="+mn-lt"/>
              <a:ea typeface="ＭＳ Ｐゴシック" panose="020B0600070205080204" pitchFamily="34" charset="-128"/>
            </a:endParaRP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1" y="1979613"/>
            <a:ext cx="5400675" cy="396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334406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5599" y="744132"/>
            <a:ext cx="9770534" cy="1143000"/>
          </a:xfrm>
        </p:spPr>
        <p:txBody>
          <a:bodyPr>
            <a:normAutofit/>
          </a:bodyPr>
          <a:lstStyle/>
          <a:p>
            <a:pPr eaLnBrk="1" hangingPunct="1"/>
            <a:r>
              <a:rPr lang="nl-NL" altLang="en-US" sz="3600" b="1" dirty="0">
                <a:solidFill>
                  <a:srgbClr val="FFC000"/>
                </a:solidFill>
                <a:latin typeface="+mn-lt"/>
                <a:ea typeface="ＭＳ Ｐゴシック" panose="020B0600070205080204" pitchFamily="34" charset="-128"/>
              </a:rPr>
              <a:t>Eigenschappen van de normale verdeling</a:t>
            </a:r>
          </a:p>
        </p:txBody>
      </p:sp>
      <p:sp>
        <p:nvSpPr>
          <p:cNvPr id="32771" name="Rectangle 27"/>
          <p:cNvSpPr>
            <a:spLocks noGrp="1" noChangeArrowheads="1"/>
          </p:cNvSpPr>
          <p:nvPr>
            <p:ph type="body" sz="half" idx="1"/>
          </p:nvPr>
        </p:nvSpPr>
        <p:spPr>
          <a:xfrm>
            <a:off x="2514600" y="3886200"/>
            <a:ext cx="7315200" cy="2185988"/>
          </a:xfrm>
        </p:spPr>
        <p:txBody>
          <a:bodyPr/>
          <a:lstStyle/>
          <a:p>
            <a:pPr eaLnBrk="1" hangingPunct="1"/>
            <a:endParaRPr lang="nl-NL" altLang="en-US">
              <a:ea typeface="ＭＳ Ｐゴシック" panose="020B0600070205080204" pitchFamily="34" charset="-128"/>
            </a:endParaRPr>
          </a:p>
          <a:p>
            <a:pPr eaLnBrk="1" hangingPunct="1"/>
            <a:r>
              <a:rPr lang="nl-NL" altLang="en-US">
                <a:ea typeface="ＭＳ Ｐゴシック" panose="020B0600070205080204" pitchFamily="34" charset="-128"/>
              </a:rPr>
              <a:t>68,27%</a:t>
            </a:r>
          </a:p>
          <a:p>
            <a:pPr eaLnBrk="1" hangingPunct="1"/>
            <a:r>
              <a:rPr lang="nl-NL" altLang="en-US">
                <a:ea typeface="ＭＳ Ｐゴシック" panose="020B0600070205080204" pitchFamily="34" charset="-128"/>
              </a:rPr>
              <a:t>95,44%</a:t>
            </a:r>
          </a:p>
          <a:p>
            <a:pPr eaLnBrk="1" hangingPunct="1"/>
            <a:r>
              <a:rPr lang="nl-NL" altLang="en-US">
                <a:ea typeface="ＭＳ Ｐゴシック" panose="020B0600070205080204" pitchFamily="34" charset="-128"/>
              </a:rPr>
              <a:t>99.72%</a:t>
            </a:r>
          </a:p>
        </p:txBody>
      </p:sp>
      <p:graphicFrame>
        <p:nvGraphicFramePr>
          <p:cNvPr id="32772" name="Object 7"/>
          <p:cNvGraphicFramePr>
            <a:graphicFrameLocks noGrp="1" noChangeAspect="1"/>
          </p:cNvGraphicFramePr>
          <p:nvPr>
            <p:ph sz="half" idx="2"/>
          </p:nvPr>
        </p:nvGraphicFramePr>
        <p:xfrm>
          <a:off x="6026150" y="4949825"/>
          <a:ext cx="139700" cy="165100"/>
        </p:xfrm>
        <a:graphic>
          <a:graphicData uri="http://schemas.openxmlformats.org/presentationml/2006/ole">
            <mc:AlternateContent xmlns:mc="http://schemas.openxmlformats.org/markup-compatibility/2006">
              <mc:Choice xmlns:v="urn:schemas-microsoft-com:vml" Requires="v">
                <p:oleObj spid="_x0000_s1070" name="Equation" r:id="rId4" imgW="139579" imgH="164957" progId="Equation.3">
                  <p:embed/>
                </p:oleObj>
              </mc:Choice>
              <mc:Fallback>
                <p:oleObj name="Equation" r:id="rId4" imgW="139579"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4949825"/>
                        <a:ext cx="139700" cy="16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3" name="Picture 8" descr="Een normale verde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1" y="1676401"/>
            <a:ext cx="4524375"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Line 10"/>
          <p:cNvSpPr>
            <a:spLocks noChangeShapeType="1"/>
          </p:cNvSpPr>
          <p:nvPr/>
        </p:nvSpPr>
        <p:spPr bwMode="auto">
          <a:xfrm>
            <a:off x="7315200" y="1981200"/>
            <a:ext cx="0" cy="25146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5" name="Line 9"/>
          <p:cNvSpPr>
            <a:spLocks noChangeShapeType="1"/>
          </p:cNvSpPr>
          <p:nvPr/>
        </p:nvSpPr>
        <p:spPr bwMode="auto">
          <a:xfrm>
            <a:off x="5867400" y="1828800"/>
            <a:ext cx="0" cy="2628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6" name="Line 11"/>
          <p:cNvSpPr>
            <a:spLocks noChangeShapeType="1"/>
          </p:cNvSpPr>
          <p:nvPr/>
        </p:nvSpPr>
        <p:spPr bwMode="auto">
          <a:xfrm>
            <a:off x="5105400" y="3276600"/>
            <a:ext cx="0" cy="1028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7" name="Line 12"/>
          <p:cNvSpPr>
            <a:spLocks noChangeShapeType="1"/>
          </p:cNvSpPr>
          <p:nvPr/>
        </p:nvSpPr>
        <p:spPr bwMode="auto">
          <a:xfrm>
            <a:off x="8077200" y="3276600"/>
            <a:ext cx="0" cy="1143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8" name="Line 14"/>
          <p:cNvSpPr>
            <a:spLocks noChangeShapeType="1"/>
          </p:cNvSpPr>
          <p:nvPr/>
        </p:nvSpPr>
        <p:spPr bwMode="auto">
          <a:xfrm>
            <a:off x="4572000" y="3657600"/>
            <a:ext cx="0" cy="4572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9" name="Line 13"/>
          <p:cNvSpPr>
            <a:spLocks noChangeShapeType="1"/>
          </p:cNvSpPr>
          <p:nvPr/>
        </p:nvSpPr>
        <p:spPr bwMode="auto">
          <a:xfrm>
            <a:off x="8686800" y="3657600"/>
            <a:ext cx="0" cy="4572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0" name="Line 6"/>
          <p:cNvSpPr>
            <a:spLocks noChangeShapeType="1"/>
          </p:cNvSpPr>
          <p:nvPr/>
        </p:nvSpPr>
        <p:spPr bwMode="auto">
          <a:xfrm>
            <a:off x="5867400" y="4572000"/>
            <a:ext cx="137160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781" name="Line 5"/>
          <p:cNvSpPr>
            <a:spLocks noChangeShapeType="1"/>
          </p:cNvSpPr>
          <p:nvPr/>
        </p:nvSpPr>
        <p:spPr bwMode="auto">
          <a:xfrm>
            <a:off x="5181600" y="5029200"/>
            <a:ext cx="285750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782" name="Line 4"/>
          <p:cNvSpPr>
            <a:spLocks noChangeShapeType="1"/>
          </p:cNvSpPr>
          <p:nvPr/>
        </p:nvSpPr>
        <p:spPr bwMode="auto">
          <a:xfrm flipV="1">
            <a:off x="4572000" y="5534024"/>
            <a:ext cx="4114800" cy="2857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783" name="Rectangle 16"/>
          <p:cNvSpPr>
            <a:spLocks noChangeArrowheads="1"/>
          </p:cNvSpPr>
          <p:nvPr/>
        </p:nvSpPr>
        <p:spPr bwMode="auto">
          <a:xfrm>
            <a:off x="1524001" y="379818"/>
            <a:ext cx="184731" cy="316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endParaRPr lang="nl-NL" altLang="en-US" sz="1800">
              <a:solidFill>
                <a:schemeClr val="bg1"/>
              </a:solidFill>
              <a:latin typeface="Arial" panose="020B0604020202020204" pitchFamily="34" charset="0"/>
              <a:ea typeface="Arial Unicode MS" panose="020B0604020202020204" pitchFamily="34" charset="-128"/>
            </a:endParaRPr>
          </a:p>
        </p:txBody>
      </p:sp>
      <p:sp>
        <p:nvSpPr>
          <p:cNvPr id="32784" name="Rectangle 17"/>
          <p:cNvSpPr>
            <a:spLocks noChangeArrowheads="1"/>
          </p:cNvSpPr>
          <p:nvPr/>
        </p:nvSpPr>
        <p:spPr bwMode="auto">
          <a:xfrm>
            <a:off x="1524001" y="379818"/>
            <a:ext cx="184731" cy="316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endParaRPr lang="nl-NL" altLang="en-US" sz="1800">
              <a:solidFill>
                <a:schemeClr val="bg1"/>
              </a:solidFill>
              <a:latin typeface="Arial" panose="020B0604020202020204" pitchFamily="34" charset="0"/>
              <a:ea typeface="Arial Unicode MS" panose="020B0604020202020204" pitchFamily="34" charset="-128"/>
            </a:endParaRPr>
          </a:p>
        </p:txBody>
      </p:sp>
      <p:sp>
        <p:nvSpPr>
          <p:cNvPr id="32785" name="Rectangle 18"/>
          <p:cNvSpPr>
            <a:spLocks noChangeArrowheads="1"/>
          </p:cNvSpPr>
          <p:nvPr/>
        </p:nvSpPr>
        <p:spPr bwMode="auto">
          <a:xfrm>
            <a:off x="1524000" y="551909"/>
            <a:ext cx="1107996" cy="216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r>
              <a:rPr lang="en-US" altLang="en-US" sz="1000">
                <a:solidFill>
                  <a:schemeClr val="bg1"/>
                </a:solidFill>
                <a:latin typeface="Arial" panose="020B0604020202020204" pitchFamily="34" charset="0"/>
                <a:cs typeface="Times New Roman" panose="02020603050405020304" pitchFamily="18" charset="0"/>
              </a:rPr>
              <a:t>	</a:t>
            </a: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2786" name="Rectangle 19"/>
          <p:cNvSpPr>
            <a:spLocks noChangeArrowheads="1"/>
          </p:cNvSpPr>
          <p:nvPr/>
        </p:nvSpPr>
        <p:spPr bwMode="auto">
          <a:xfrm>
            <a:off x="1524000" y="3072859"/>
            <a:ext cx="1107996" cy="216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r>
              <a:rPr lang="en-US" altLang="en-US" sz="1000" b="1">
                <a:solidFill>
                  <a:schemeClr val="bg1"/>
                </a:solidFill>
                <a:latin typeface="Arial" panose="020B0604020202020204" pitchFamily="34" charset="0"/>
                <a:cs typeface="Times New Roman" panose="02020603050405020304" pitchFamily="18" charset="0"/>
              </a:rPr>
              <a:t>	</a:t>
            </a: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2787" name="Rectangle 20"/>
          <p:cNvSpPr>
            <a:spLocks noChangeArrowheads="1"/>
          </p:cNvSpPr>
          <p:nvPr/>
        </p:nvSpPr>
        <p:spPr bwMode="auto">
          <a:xfrm>
            <a:off x="1524000" y="3504400"/>
            <a:ext cx="3627916"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3409950" algn="l"/>
              </a:tabLst>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tabLst>
                <a:tab pos="3409950" algn="l"/>
              </a:tabLst>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tabLst>
                <a:tab pos="3409950" algn="l"/>
              </a:tabLst>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tabLst>
                <a:tab pos="3409950" algn="l"/>
              </a:tabLst>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tabLst>
                <a:tab pos="3409950" algn="l"/>
              </a:tabLst>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3409950" algn="l"/>
              </a:tabLst>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3409950" algn="l"/>
              </a:tabLst>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3409950" algn="l"/>
              </a:tabLst>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3409950" algn="l"/>
              </a:tabLst>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r>
              <a:rPr lang="en-US" altLang="en-US" sz="1000" b="1">
                <a:solidFill>
                  <a:schemeClr val="bg1"/>
                </a:solidFill>
                <a:latin typeface="Arial" panose="020B0604020202020204" pitchFamily="34" charset="0"/>
                <a:cs typeface="Times New Roman" panose="02020603050405020304" pitchFamily="18" charset="0"/>
              </a:rPr>
              <a:t>	</a:t>
            </a:r>
            <a:endParaRPr lang="en-US" altLang="en-US" sz="600">
              <a:solidFill>
                <a:schemeClr val="bg1"/>
              </a:solidFill>
              <a:latin typeface="Arial" panose="020B0604020202020204" pitchFamily="34" charset="0"/>
              <a:ea typeface="Arial Unicode MS" panose="020B0604020202020204" pitchFamily="34" charset="-128"/>
            </a:endParaRPr>
          </a:p>
          <a:p>
            <a:pPr>
              <a:lnSpc>
                <a:spcPct val="81000"/>
              </a:lnSpc>
              <a:spcBef>
                <a:spcPct val="0"/>
              </a:spcBef>
              <a:buClr>
                <a:srgbClr val="000000"/>
              </a:buClr>
              <a:buFontTx/>
              <a:buNone/>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2788" name="Rectangle 22"/>
          <p:cNvSpPr>
            <a:spLocks noChangeArrowheads="1"/>
          </p:cNvSpPr>
          <p:nvPr/>
        </p:nvSpPr>
        <p:spPr bwMode="auto">
          <a:xfrm>
            <a:off x="1524001" y="4731430"/>
            <a:ext cx="184731" cy="765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lnSpc>
                <a:spcPct val="81000"/>
              </a:lnSpc>
              <a:spcBef>
                <a:spcPct val="0"/>
              </a:spcBef>
              <a:buClr>
                <a:srgbClr val="000000"/>
              </a:buClr>
              <a:buFontTx/>
              <a:buNone/>
            </a:pPr>
            <a:br>
              <a:rPr lang="en-US" altLang="en-US" sz="1800">
                <a:solidFill>
                  <a:schemeClr val="bg1"/>
                </a:solidFill>
                <a:latin typeface="Arial" panose="020B0604020202020204" pitchFamily="34" charset="0"/>
                <a:ea typeface="Arial Unicode MS" panose="020B0604020202020204" pitchFamily="34" charset="-128"/>
              </a:rPr>
            </a:br>
            <a:endParaRPr lang="en-US" altLang="en-US" sz="1800">
              <a:solidFill>
                <a:schemeClr val="bg1"/>
              </a:solidFill>
              <a:latin typeface="Arial" panose="020B0604020202020204" pitchFamily="34" charset="0"/>
              <a:ea typeface="Arial Unicode MS" panose="020B0604020202020204" pitchFamily="34" charset="-128"/>
            </a:endParaRPr>
          </a:p>
          <a:p>
            <a:pPr>
              <a:lnSpc>
                <a:spcPct val="81000"/>
              </a:lnSpc>
              <a:spcBef>
                <a:spcPct val="0"/>
              </a:spcBef>
              <a:buClr>
                <a:srgbClr val="000000"/>
              </a:buClr>
              <a:buFontTx/>
              <a:buNone/>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2789" name="Tijdelijke aanduiding voor voettekst 6"/>
          <p:cNvSpPr txBox="1">
            <a:spLocks/>
          </p:cNvSpPr>
          <p:nvPr/>
        </p:nvSpPr>
        <p:spPr bwMode="auto">
          <a:xfrm>
            <a:off x="8153400" y="6553201"/>
            <a:ext cx="25146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US" sz="1000">
                <a:latin typeface="Arial" panose="020B0604020202020204" pitchFamily="34" charset="0"/>
                <a:ea typeface="Arial Unicode MS" panose="020B0604020202020204" pitchFamily="34" charset="-128"/>
              </a:rPr>
              <a:t>© Verhoeven – Boom Lemma uitgevers</a:t>
            </a:r>
          </a:p>
        </p:txBody>
      </p:sp>
    </p:spTree>
    <p:extLst>
      <p:ext uri="{BB962C8B-B14F-4D97-AF65-F5344CB8AC3E}">
        <p14:creationId xmlns:p14="http://schemas.microsoft.com/office/powerpoint/2010/main" val="2772847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109968"/>
            <a:ext cx="11077575" cy="905571"/>
          </a:xfrm>
        </p:spPr>
        <p:txBody>
          <a:bodyPr>
            <a:normAutofit/>
          </a:bodyPr>
          <a:lstStyle/>
          <a:p>
            <a:r>
              <a:rPr lang="nl-NL" sz="3600" b="1" dirty="0">
                <a:solidFill>
                  <a:srgbClr val="FFC000"/>
                </a:solidFill>
                <a:latin typeface="+mn-lt"/>
              </a:rPr>
              <a:t>Lesdoelen Vandaag</a:t>
            </a:r>
          </a:p>
        </p:txBody>
      </p:sp>
      <p:sp>
        <p:nvSpPr>
          <p:cNvPr id="3" name="Content Placeholder 2"/>
          <p:cNvSpPr>
            <a:spLocks noGrp="1"/>
          </p:cNvSpPr>
          <p:nvPr>
            <p:ph sz="half" idx="1"/>
          </p:nvPr>
        </p:nvSpPr>
        <p:spPr>
          <a:xfrm>
            <a:off x="276224" y="2015539"/>
            <a:ext cx="9502777" cy="3724275"/>
          </a:xfrm>
        </p:spPr>
        <p:txBody>
          <a:bodyPr>
            <a:normAutofit/>
          </a:bodyPr>
          <a:lstStyle/>
          <a:p>
            <a:r>
              <a:rPr lang="nl-NL" sz="3200" dirty="0">
                <a:solidFill>
                  <a:srgbClr val="FF0000"/>
                </a:solidFill>
                <a:latin typeface="+mn-lt"/>
              </a:rPr>
              <a:t> Intro SPSS</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36</a:t>
            </a:fld>
            <a:endParaRPr lang="nl-NL"/>
          </a:p>
        </p:txBody>
      </p:sp>
    </p:spTree>
    <p:extLst>
      <p:ext uri="{BB962C8B-B14F-4D97-AF65-F5344CB8AC3E}">
        <p14:creationId xmlns:p14="http://schemas.microsoft.com/office/powerpoint/2010/main" val="1767466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762001"/>
            <a:ext cx="11077575" cy="1766888"/>
          </a:xfrm>
        </p:spPr>
        <p:txBody>
          <a:bodyPr>
            <a:normAutofit/>
          </a:bodyPr>
          <a:lstStyle/>
          <a:p>
            <a:r>
              <a:rPr lang="nl-NL" sz="3600" b="1" dirty="0" err="1">
                <a:solidFill>
                  <a:srgbClr val="FFC000"/>
                </a:solidFill>
                <a:latin typeface="+mn-lt"/>
              </a:rPr>
              <a:t>Variable</a:t>
            </a:r>
            <a:r>
              <a:rPr lang="nl-NL" sz="3600" b="1" dirty="0">
                <a:solidFill>
                  <a:srgbClr val="FFC000"/>
                </a:solidFill>
                <a:latin typeface="+mn-lt"/>
              </a:rPr>
              <a:t> view</a:t>
            </a:r>
          </a:p>
        </p:txBody>
      </p:sp>
      <p:sp>
        <p:nvSpPr>
          <p:cNvPr id="4" name="Slide Number Placeholder 3"/>
          <p:cNvSpPr>
            <a:spLocks noGrp="1"/>
          </p:cNvSpPr>
          <p:nvPr>
            <p:ph type="sldNum" sz="quarter" idx="4294967295"/>
          </p:nvPr>
        </p:nvSpPr>
        <p:spPr>
          <a:xfrm>
            <a:off x="11355388" y="6124575"/>
            <a:ext cx="836612" cy="365125"/>
          </a:xfrm>
          <a:prstGeom prst="rect">
            <a:avLst/>
          </a:prstGeom>
        </p:spPr>
        <p:txBody>
          <a:bodyPr/>
          <a:lstStyle/>
          <a:p>
            <a:pPr defTabSz="457200" fontAlgn="base">
              <a:spcBef>
                <a:spcPct val="0"/>
              </a:spcBef>
              <a:spcAft>
                <a:spcPct val="0"/>
              </a:spcAft>
              <a:defRPr/>
            </a:pPr>
            <a:fld id="{083BA1C4-F064-0D49-A564-DF2836A40963}" type="slidenum">
              <a:rPr lang="nl-NL">
                <a:solidFill>
                  <a:prstClr val="white"/>
                </a:solidFill>
                <a:latin typeface="Arial" charset="0"/>
              </a:rPr>
              <a:pPr defTabSz="457200" fontAlgn="base">
                <a:spcBef>
                  <a:spcPct val="0"/>
                </a:spcBef>
                <a:spcAft>
                  <a:spcPct val="0"/>
                </a:spcAft>
                <a:defRPr/>
              </a:pPr>
              <a:t>37</a:t>
            </a:fld>
            <a:endParaRPr lang="nl-NL">
              <a:solidFill>
                <a:prstClr val="white"/>
              </a:solidFill>
              <a:latin typeface="Arial" charset="0"/>
            </a:endParaRPr>
          </a:p>
        </p:txBody>
      </p:sp>
      <p:pic>
        <p:nvPicPr>
          <p:cNvPr id="50181" name="Picture 5"/>
          <p:cNvPicPr>
            <a:picLocks noChangeAspect="1" noChangeArrowheads="1"/>
          </p:cNvPicPr>
          <p:nvPr/>
        </p:nvPicPr>
        <p:blipFill>
          <a:blip r:embed="rId3"/>
          <a:srcRect t="75992" r="72858" b="6897"/>
          <a:stretch>
            <a:fillRect/>
          </a:stretch>
        </p:blipFill>
        <p:spPr bwMode="auto">
          <a:xfrm>
            <a:off x="1963542" y="2087564"/>
            <a:ext cx="8247259" cy="2923189"/>
          </a:xfrm>
          <a:prstGeom prst="rect">
            <a:avLst/>
          </a:prstGeom>
          <a:noFill/>
          <a:ln w="9525">
            <a:noFill/>
            <a:miter lim="800000"/>
            <a:headEnd/>
            <a:tailEnd/>
          </a:ln>
        </p:spPr>
      </p:pic>
      <p:sp>
        <p:nvSpPr>
          <p:cNvPr id="5" name="Rectangle 4">
            <a:hlinkClick r:id="rId4"/>
          </p:cNvPr>
          <p:cNvSpPr/>
          <p:nvPr/>
        </p:nvSpPr>
        <p:spPr>
          <a:xfrm>
            <a:off x="2534582" y="5416040"/>
            <a:ext cx="6096000" cy="369332"/>
          </a:xfrm>
          <a:prstGeom prst="rect">
            <a:avLst/>
          </a:prstGeom>
        </p:spPr>
        <p:txBody>
          <a:bodyPr>
            <a:spAutoFit/>
          </a:bodyPr>
          <a:lstStyle/>
          <a:p>
            <a:r>
              <a:rPr lang="en-US" dirty="0"/>
              <a:t>SPSS </a:t>
            </a:r>
            <a:r>
              <a:rPr lang="en-US" dirty="0" err="1"/>
              <a:t>instructie</a:t>
            </a:r>
            <a:r>
              <a:rPr lang="en-US" dirty="0"/>
              <a:t> basis</a:t>
            </a:r>
          </a:p>
        </p:txBody>
      </p:sp>
    </p:spTree>
    <p:extLst>
      <p:ext uri="{BB962C8B-B14F-4D97-AF65-F5344CB8AC3E}">
        <p14:creationId xmlns:p14="http://schemas.microsoft.com/office/powerpoint/2010/main" val="347604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5614" y="1640586"/>
            <a:ext cx="9017491" cy="3909060"/>
          </a:xfrm>
          <a:prstGeom prst="rect">
            <a:avLst/>
          </a:prstGeom>
        </p:spPr>
      </p:pic>
      <p:sp>
        <p:nvSpPr>
          <p:cNvPr id="3" name="TextBox 2">
            <a:hlinkClick r:id="rId4"/>
            <a:extLst>
              <a:ext uri="{FF2B5EF4-FFF2-40B4-BE49-F238E27FC236}">
                <a16:creationId xmlns:a16="http://schemas.microsoft.com/office/drawing/2014/main" id="{9D892558-978D-4B4A-9ED1-309C625E73ED}"/>
              </a:ext>
            </a:extLst>
          </p:cNvPr>
          <p:cNvSpPr txBox="1"/>
          <p:nvPr/>
        </p:nvSpPr>
        <p:spPr>
          <a:xfrm>
            <a:off x="251748" y="640080"/>
            <a:ext cx="9017491" cy="646331"/>
          </a:xfrm>
          <a:prstGeom prst="rect">
            <a:avLst/>
          </a:prstGeom>
          <a:noFill/>
        </p:spPr>
        <p:txBody>
          <a:bodyPr wrap="square" rtlCol="0">
            <a:spAutoFit/>
          </a:bodyPr>
          <a:lstStyle/>
          <a:p>
            <a:r>
              <a:rPr lang="en-US" sz="3600" b="1" dirty="0" err="1">
                <a:solidFill>
                  <a:srgbClr val="FFC000"/>
                </a:solidFill>
              </a:rPr>
              <a:t>Chikwadraat</a:t>
            </a:r>
            <a:r>
              <a:rPr lang="en-US" sz="3600" b="1" dirty="0">
                <a:solidFill>
                  <a:srgbClr val="FFC000"/>
                </a:solidFill>
              </a:rPr>
              <a:t> </a:t>
            </a:r>
            <a:r>
              <a:rPr lang="en-US" sz="3600" b="1" dirty="0" err="1">
                <a:solidFill>
                  <a:srgbClr val="FFC000"/>
                </a:solidFill>
              </a:rPr>
              <a:t>toets</a:t>
            </a:r>
            <a:r>
              <a:rPr lang="en-US" sz="3600" b="1" dirty="0">
                <a:solidFill>
                  <a:srgbClr val="FFC000"/>
                </a:solidFill>
              </a:rPr>
              <a:t> in SPSS</a:t>
            </a:r>
          </a:p>
        </p:txBody>
      </p:sp>
    </p:spTree>
    <p:extLst>
      <p:ext uri="{BB962C8B-B14F-4D97-AF65-F5344CB8AC3E}">
        <p14:creationId xmlns:p14="http://schemas.microsoft.com/office/powerpoint/2010/main" val="2434056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109968"/>
            <a:ext cx="11077575" cy="905571"/>
          </a:xfrm>
        </p:spPr>
        <p:txBody>
          <a:bodyPr>
            <a:normAutofit/>
          </a:bodyPr>
          <a:lstStyle/>
          <a:p>
            <a:r>
              <a:rPr lang="nl-NL" sz="3600" b="1" dirty="0">
                <a:solidFill>
                  <a:srgbClr val="FFC000"/>
                </a:solidFill>
                <a:latin typeface="+mn-lt"/>
              </a:rPr>
              <a:t>Lesdoelen Vandaag</a:t>
            </a:r>
          </a:p>
        </p:txBody>
      </p:sp>
      <p:sp>
        <p:nvSpPr>
          <p:cNvPr id="3" name="Content Placeholder 2"/>
          <p:cNvSpPr>
            <a:spLocks noGrp="1"/>
          </p:cNvSpPr>
          <p:nvPr>
            <p:ph sz="half" idx="1"/>
          </p:nvPr>
        </p:nvSpPr>
        <p:spPr>
          <a:xfrm>
            <a:off x="276224" y="2015539"/>
            <a:ext cx="9502777" cy="3724275"/>
          </a:xfrm>
        </p:spPr>
        <p:txBody>
          <a:bodyPr>
            <a:normAutofit/>
          </a:bodyPr>
          <a:lstStyle/>
          <a:p>
            <a:r>
              <a:rPr lang="nl-NL" sz="3200" dirty="0">
                <a:solidFill>
                  <a:srgbClr val="FF0000"/>
                </a:solidFill>
                <a:latin typeface="+mn-lt"/>
              </a:rPr>
              <a:t> Analyses voor meer diepgang: </a:t>
            </a:r>
            <a:r>
              <a:rPr lang="nl-NL" sz="3200" dirty="0" err="1">
                <a:solidFill>
                  <a:srgbClr val="FF0000"/>
                </a:solidFill>
                <a:latin typeface="+mn-lt"/>
              </a:rPr>
              <a:t>Chikwadraat</a:t>
            </a:r>
            <a:r>
              <a:rPr lang="nl-NL" sz="3200" dirty="0">
                <a:solidFill>
                  <a:srgbClr val="FF0000"/>
                </a:solidFill>
                <a:latin typeface="+mn-lt"/>
              </a:rPr>
              <a:t>, t-toets, factoranalyses</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39</a:t>
            </a:fld>
            <a:endParaRPr lang="nl-NL"/>
          </a:p>
        </p:txBody>
      </p:sp>
    </p:spTree>
    <p:extLst>
      <p:ext uri="{BB962C8B-B14F-4D97-AF65-F5344CB8AC3E}">
        <p14:creationId xmlns:p14="http://schemas.microsoft.com/office/powerpoint/2010/main" val="383051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133A2A5-810E-4D70-AEE4-AA56B45F0341}"/>
              </a:ext>
            </a:extLst>
          </p:cNvPr>
          <p:cNvSpPr>
            <a:spLocks noGrp="1" noChangeArrowheads="1"/>
          </p:cNvSpPr>
          <p:nvPr>
            <p:ph type="title"/>
          </p:nvPr>
        </p:nvSpPr>
        <p:spPr>
          <a:xfrm>
            <a:off x="241718" y="1002215"/>
            <a:ext cx="11077575" cy="905571"/>
          </a:xfrm>
        </p:spPr>
        <p:txBody>
          <a:bodyPr/>
          <a:lstStyle/>
          <a:p>
            <a:pPr eaLnBrk="1" hangingPunct="1"/>
            <a:r>
              <a:rPr lang="nl-NL" altLang="en-US" b="1" dirty="0">
                <a:solidFill>
                  <a:srgbClr val="FFC000"/>
                </a:solidFill>
                <a:ea typeface="ＭＳ Ｐゴシック" panose="020B0600070205080204" pitchFamily="34" charset="-128"/>
              </a:rPr>
              <a:t>Kwantitatief  </a:t>
            </a:r>
            <a:r>
              <a:rPr lang="nl-NL" altLang="en-US" b="1" dirty="0" err="1">
                <a:solidFill>
                  <a:srgbClr val="FFC000"/>
                </a:solidFill>
                <a:ea typeface="ＭＳ Ｐゴシック" panose="020B0600070205080204" pitchFamily="34" charset="-128"/>
              </a:rPr>
              <a:t>vs</a:t>
            </a:r>
            <a:r>
              <a:rPr lang="nl-NL" altLang="en-US" b="1" dirty="0">
                <a:solidFill>
                  <a:srgbClr val="FFC000"/>
                </a:solidFill>
                <a:ea typeface="ＭＳ Ｐゴシック" panose="020B0600070205080204" pitchFamily="34" charset="-128"/>
              </a:rPr>
              <a:t> kwalitatief</a:t>
            </a:r>
            <a:endParaRPr lang="en-US" altLang="en-US" b="1" dirty="0">
              <a:solidFill>
                <a:srgbClr val="FFC000"/>
              </a:solidFill>
              <a:ea typeface="ＭＳ Ｐゴシック" panose="020B0600070205080204" pitchFamily="34" charset="-128"/>
            </a:endParaRPr>
          </a:p>
        </p:txBody>
      </p:sp>
      <p:sp>
        <p:nvSpPr>
          <p:cNvPr id="119811" name="Rectangle 3">
            <a:extLst>
              <a:ext uri="{FF2B5EF4-FFF2-40B4-BE49-F238E27FC236}">
                <a16:creationId xmlns:a16="http://schemas.microsoft.com/office/drawing/2014/main" id="{F0D05AB8-741C-4757-8EC5-A9406F88544B}"/>
              </a:ext>
            </a:extLst>
          </p:cNvPr>
          <p:cNvSpPr>
            <a:spLocks noGrp="1" noChangeArrowheads="1"/>
          </p:cNvSpPr>
          <p:nvPr>
            <p:ph type="body" sz="half" idx="1"/>
          </p:nvPr>
        </p:nvSpPr>
        <p:spPr>
          <a:xfrm>
            <a:off x="2279651" y="2133600"/>
            <a:ext cx="4030663" cy="3868738"/>
          </a:xfrm>
          <a:solidFill>
            <a:srgbClr val="FFC000"/>
          </a:solidFill>
        </p:spPr>
        <p:txBody>
          <a:bodyPr/>
          <a:lstStyle/>
          <a:p>
            <a:pPr eaLnBrk="1" hangingPunct="1"/>
            <a:r>
              <a:rPr lang="nl-NL" altLang="en-US" sz="2400" dirty="0">
                <a:solidFill>
                  <a:schemeClr val="tx1"/>
                </a:solidFill>
                <a:ea typeface="ＭＳ Ｐゴシック" panose="020B0600070205080204" pitchFamily="34" charset="-128"/>
              </a:rPr>
              <a:t>Cijfermatige informatie</a:t>
            </a:r>
          </a:p>
          <a:p>
            <a:pPr eaLnBrk="1" hangingPunct="1"/>
            <a:r>
              <a:rPr lang="nl-NL" altLang="en-US" sz="2400" dirty="0">
                <a:solidFill>
                  <a:schemeClr val="tx1"/>
                </a:solidFill>
                <a:ea typeface="ＭＳ Ｐゴシック" panose="020B0600070205080204" pitchFamily="34" charset="-128"/>
              </a:rPr>
              <a:t>Numerieke gegevens</a:t>
            </a:r>
          </a:p>
          <a:p>
            <a:pPr eaLnBrk="1" hangingPunct="1"/>
            <a:r>
              <a:rPr lang="nl-NL" altLang="en-US" sz="2400" dirty="0">
                <a:solidFill>
                  <a:schemeClr val="tx1"/>
                </a:solidFill>
                <a:ea typeface="ＭＳ Ｐゴシック" panose="020B0600070205080204" pitchFamily="34" charset="-128"/>
              </a:rPr>
              <a:t>‘Meten’	</a:t>
            </a:r>
          </a:p>
          <a:p>
            <a:pPr eaLnBrk="1" hangingPunct="1"/>
            <a:r>
              <a:rPr lang="nl-NL" altLang="en-US" sz="2400" dirty="0">
                <a:solidFill>
                  <a:schemeClr val="tx1"/>
                </a:solidFill>
                <a:ea typeface="ＭＳ Ｐゴシック" panose="020B0600070205080204" pitchFamily="34" charset="-128"/>
              </a:rPr>
              <a:t>Vaak grootschalig</a:t>
            </a:r>
          </a:p>
          <a:p>
            <a:pPr eaLnBrk="1" hangingPunct="1"/>
            <a:r>
              <a:rPr lang="nl-NL" altLang="en-US" sz="2400" dirty="0">
                <a:solidFill>
                  <a:schemeClr val="tx1"/>
                </a:solidFill>
                <a:ea typeface="ＭＳ Ｐゴシック" panose="020B0600070205080204" pitchFamily="34" charset="-128"/>
              </a:rPr>
              <a:t>Generaliseren	</a:t>
            </a:r>
          </a:p>
          <a:p>
            <a:pPr eaLnBrk="1" hangingPunct="1"/>
            <a:r>
              <a:rPr lang="nl-NL" altLang="en-US" sz="2400" dirty="0">
                <a:solidFill>
                  <a:schemeClr val="tx1"/>
                </a:solidFill>
                <a:ea typeface="ＭＳ Ｐゴシック" panose="020B0600070205080204" pitchFamily="34" charset="-128"/>
              </a:rPr>
              <a:t>Verwerken met statistische technieken</a:t>
            </a:r>
          </a:p>
          <a:p>
            <a:pPr algn="ctr" eaLnBrk="1" hangingPunct="1">
              <a:buFontTx/>
              <a:buNone/>
            </a:pPr>
            <a:endParaRPr lang="en-US" altLang="en-US" sz="2400" dirty="0">
              <a:ea typeface="ＭＳ Ｐゴシック" panose="020B0600070205080204" pitchFamily="34" charset="-128"/>
            </a:endParaRPr>
          </a:p>
        </p:txBody>
      </p:sp>
      <p:sp>
        <p:nvSpPr>
          <p:cNvPr id="119812" name="Rectangle 4">
            <a:extLst>
              <a:ext uri="{FF2B5EF4-FFF2-40B4-BE49-F238E27FC236}">
                <a16:creationId xmlns:a16="http://schemas.microsoft.com/office/drawing/2014/main" id="{F8FE481A-1805-4234-9E96-E4AE46E71906}"/>
              </a:ext>
            </a:extLst>
          </p:cNvPr>
          <p:cNvSpPr>
            <a:spLocks noGrp="1" noChangeArrowheads="1"/>
          </p:cNvSpPr>
          <p:nvPr>
            <p:ph type="body" sz="half" idx="2"/>
          </p:nvPr>
        </p:nvSpPr>
        <p:spPr>
          <a:xfrm>
            <a:off x="6383338" y="2133601"/>
            <a:ext cx="4038600" cy="3921125"/>
          </a:xfrm>
          <a:solidFill>
            <a:srgbClr val="00B050"/>
          </a:solidFill>
        </p:spPr>
        <p:txBody>
          <a:bodyPr/>
          <a:lstStyle/>
          <a:p>
            <a:pPr eaLnBrk="1" hangingPunct="1"/>
            <a:r>
              <a:rPr lang="nl-NL" altLang="en-US" sz="2400" dirty="0">
                <a:solidFill>
                  <a:schemeClr val="bg1"/>
                </a:solidFill>
                <a:ea typeface="ＭＳ Ｐゴシック" panose="020B0600070205080204" pitchFamily="34" charset="-128"/>
              </a:rPr>
              <a:t>Geen cijfermatige informatie, maar alledaagse taal</a:t>
            </a:r>
          </a:p>
          <a:p>
            <a:pPr eaLnBrk="1" hangingPunct="1"/>
            <a:r>
              <a:rPr lang="nl-NL" altLang="en-US" sz="2400" dirty="0">
                <a:solidFill>
                  <a:schemeClr val="bg1"/>
                </a:solidFill>
                <a:ea typeface="ＭＳ Ｐゴシック" panose="020B0600070205080204" pitchFamily="34" charset="-128"/>
              </a:rPr>
              <a:t>‘Begrijpen’ </a:t>
            </a:r>
          </a:p>
          <a:p>
            <a:pPr eaLnBrk="1" hangingPunct="1"/>
            <a:r>
              <a:rPr lang="nl-NL" altLang="en-US" sz="2400" dirty="0">
                <a:solidFill>
                  <a:schemeClr val="bg1"/>
                </a:solidFill>
                <a:ea typeface="ＭＳ Ｐゴシック" panose="020B0600070205080204" pitchFamily="34" charset="-128"/>
              </a:rPr>
              <a:t>Vaak kleinschalig</a:t>
            </a:r>
          </a:p>
          <a:p>
            <a:pPr eaLnBrk="1" hangingPunct="1"/>
            <a:r>
              <a:rPr lang="nl-NL" altLang="en-US" sz="2400" dirty="0">
                <a:solidFill>
                  <a:schemeClr val="bg1"/>
                </a:solidFill>
                <a:ea typeface="ＭＳ Ｐゴシック" panose="020B0600070205080204" pitchFamily="34" charset="-128"/>
              </a:rPr>
              <a:t>Resultaten zijn indicaties</a:t>
            </a:r>
          </a:p>
          <a:p>
            <a:pPr eaLnBrk="1" hangingPunct="1">
              <a:buFontTx/>
              <a:buNone/>
            </a:pPr>
            <a:endParaRPr lang="nl-NL" altLang="en-US" sz="2400" dirty="0">
              <a:ea typeface="ＭＳ Ｐゴシック" panose="020B0600070205080204" pitchFamily="34" charset="-128"/>
            </a:endParaRPr>
          </a:p>
          <a:p>
            <a:pPr eaLnBrk="1" hangingPunct="1">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4213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9812">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9812">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98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9025" y="934476"/>
            <a:ext cx="6172200" cy="647700"/>
          </a:xfrm>
        </p:spPr>
        <p:txBody>
          <a:bodyPr>
            <a:normAutofit/>
          </a:bodyPr>
          <a:lstStyle/>
          <a:p>
            <a:r>
              <a:rPr lang="nl-NL" altLang="en-US" sz="3600" b="1" dirty="0">
                <a:solidFill>
                  <a:srgbClr val="FFC000"/>
                </a:solidFill>
                <a:latin typeface="+mn-lt"/>
                <a:ea typeface="ＭＳ Ｐゴシック" panose="020B0600070205080204" pitchFamily="34" charset="-128"/>
              </a:rPr>
              <a:t>Chikwadraattoets</a:t>
            </a:r>
            <a:endParaRPr lang="en-US" altLang="en-US" sz="3600" b="1" dirty="0">
              <a:solidFill>
                <a:srgbClr val="FFC000"/>
              </a:solidFill>
              <a:latin typeface="+mn-lt"/>
              <a:ea typeface="ＭＳ Ｐゴシック" panose="020B0600070205080204" pitchFamily="34" charset="-128"/>
            </a:endParaRPr>
          </a:p>
        </p:txBody>
      </p:sp>
      <p:sp>
        <p:nvSpPr>
          <p:cNvPr id="14339" name="Rectangle 3"/>
          <p:cNvSpPr>
            <a:spLocks noGrp="1" noChangeArrowheads="1"/>
          </p:cNvSpPr>
          <p:nvPr>
            <p:ph type="body" idx="1"/>
          </p:nvPr>
        </p:nvSpPr>
        <p:spPr>
          <a:xfrm>
            <a:off x="359025" y="1934041"/>
            <a:ext cx="11545108" cy="4703826"/>
          </a:xfrm>
        </p:spPr>
        <p:txBody>
          <a:bodyPr>
            <a:normAutofit/>
          </a:bodyPr>
          <a:lstStyle/>
          <a:p>
            <a:pPr eaLnBrk="1" hangingPunct="1"/>
            <a:r>
              <a:rPr lang="nl-NL" altLang="en-US" sz="3500" dirty="0">
                <a:latin typeface="+mn-lt"/>
                <a:ea typeface="ＭＳ Ｐゴシック" panose="020B0600070205080204" pitchFamily="34" charset="-128"/>
              </a:rPr>
              <a:t> Een </a:t>
            </a:r>
            <a:r>
              <a:rPr lang="nl-NL" altLang="en-US" sz="3500" b="1" dirty="0">
                <a:latin typeface="+mn-lt"/>
                <a:ea typeface="ＭＳ Ｐゴシック" panose="020B0600070205080204" pitchFamily="34" charset="-128"/>
              </a:rPr>
              <a:t>statistische methode </a:t>
            </a:r>
            <a:r>
              <a:rPr lang="nl-NL" altLang="en-US" sz="3500" dirty="0">
                <a:latin typeface="+mn-lt"/>
                <a:ea typeface="ＭＳ Ｐゴシック" panose="020B0600070205080204" pitchFamily="34" charset="-128"/>
              </a:rPr>
              <a:t>waarmee kan worden aangegeven of er al dan niet een significant verband (samenhang) tussen 2 variabelen bestaat, is de chikwadraattoets.</a:t>
            </a:r>
          </a:p>
          <a:p>
            <a:pPr eaLnBrk="1" hangingPunct="1"/>
            <a:endParaRPr lang="nl-NL" altLang="en-US" sz="3500" dirty="0">
              <a:latin typeface="+mn-lt"/>
              <a:ea typeface="ＭＳ Ｐゴシック" panose="020B0600070205080204" pitchFamily="34" charset="-128"/>
            </a:endParaRPr>
          </a:p>
          <a:p>
            <a:pPr>
              <a:lnSpc>
                <a:spcPct val="83000"/>
              </a:lnSpc>
            </a:pPr>
            <a:r>
              <a:rPr lang="nl-NL" altLang="en-US" sz="3500" dirty="0">
                <a:latin typeface="+mn-lt"/>
                <a:ea typeface="ＭＳ Ｐゴシック" panose="020B0600070205080204" pitchFamily="34" charset="-128"/>
              </a:rPr>
              <a:t> De toets wordt gebruikt voor variabelen op nominaal of ordinaal meetniveau</a:t>
            </a:r>
          </a:p>
          <a:p>
            <a:pPr>
              <a:lnSpc>
                <a:spcPct val="83000"/>
              </a:lnSpc>
              <a:buFontTx/>
              <a:buNone/>
            </a:pPr>
            <a:endParaRPr lang="nl-NL" altLang="en-US" sz="3500" dirty="0">
              <a:latin typeface="+mn-lt"/>
              <a:ea typeface="ＭＳ Ｐゴシック" panose="020B0600070205080204" pitchFamily="34" charset="-128"/>
            </a:endParaRPr>
          </a:p>
          <a:p>
            <a:pPr>
              <a:lnSpc>
                <a:spcPct val="83000"/>
              </a:lnSpc>
            </a:pPr>
            <a:r>
              <a:rPr lang="nl-NL" altLang="en-US" sz="3500" dirty="0">
                <a:latin typeface="+mn-lt"/>
                <a:ea typeface="ＭＳ Ｐゴシック" panose="020B0600070205080204" pitchFamily="34" charset="-128"/>
              </a:rPr>
              <a:t> In SPSS kun je hiervoor een Chi</a:t>
            </a:r>
            <a:r>
              <a:rPr lang="en-US" altLang="en-US" sz="3500" dirty="0">
                <a:latin typeface="+mn-lt"/>
                <a:ea typeface="ＭＳ Ｐゴシック" panose="020B0600070205080204" pitchFamily="34" charset="-128"/>
              </a:rPr>
              <a:t>²-toets </a:t>
            </a:r>
            <a:r>
              <a:rPr lang="en-US" altLang="en-US" sz="3500" dirty="0" err="1">
                <a:latin typeface="+mn-lt"/>
                <a:ea typeface="ＭＳ Ｐゴシック" panose="020B0600070205080204" pitchFamily="34" charset="-128"/>
              </a:rPr>
              <a:t>uitvoeren</a:t>
            </a:r>
            <a:r>
              <a:rPr lang="en-US" altLang="en-US" sz="3500" dirty="0">
                <a:latin typeface="+mn-lt"/>
                <a:ea typeface="ＭＳ Ｐゴシック" panose="020B0600070205080204" pitchFamily="34" charset="-128"/>
              </a:rPr>
              <a:t>.</a:t>
            </a:r>
            <a:endParaRPr lang="en-US" altLang="en-US" sz="1800" dirty="0">
              <a:ea typeface="ＭＳ Ｐゴシック" panose="020B0600070205080204" pitchFamily="34" charset="-128"/>
            </a:endParaRPr>
          </a:p>
          <a:p>
            <a:pPr lvl="1" eaLnBrk="1" hangingPunct="1"/>
            <a:endParaRPr lang="nl-NL" altLang="en-US" sz="1500" dirty="0">
              <a:solidFill>
                <a:srgbClr val="0070C0"/>
              </a:solidFill>
              <a:ea typeface="ＭＳ Ｐゴシック" panose="020B0600070205080204" pitchFamily="34" charset="-128"/>
            </a:endParaRPr>
          </a:p>
        </p:txBody>
      </p:sp>
    </p:spTree>
    <p:extLst>
      <p:ext uri="{BB962C8B-B14F-4D97-AF65-F5344CB8AC3E}">
        <p14:creationId xmlns:p14="http://schemas.microsoft.com/office/powerpoint/2010/main" val="377963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5210" y="609600"/>
            <a:ext cx="10084871" cy="5740400"/>
          </a:xfrm>
          <a:prstGeom prst="rect">
            <a:avLst/>
          </a:prstGeom>
        </p:spPr>
      </p:pic>
    </p:spTree>
    <p:extLst>
      <p:ext uri="{BB962C8B-B14F-4D97-AF65-F5344CB8AC3E}">
        <p14:creationId xmlns:p14="http://schemas.microsoft.com/office/powerpoint/2010/main" val="1426767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7807" y="980694"/>
            <a:ext cx="8321560" cy="3854196"/>
          </a:xfrm>
          <a:prstGeom prst="rect">
            <a:avLst/>
          </a:prstGeom>
        </p:spPr>
      </p:pic>
      <p:pic>
        <p:nvPicPr>
          <p:cNvPr id="3" name="Picture 2"/>
          <p:cNvPicPr>
            <a:picLocks noChangeAspect="1"/>
          </p:cNvPicPr>
          <p:nvPr/>
        </p:nvPicPr>
        <p:blipFill>
          <a:blip r:embed="rId4"/>
          <a:stretch>
            <a:fillRect/>
          </a:stretch>
        </p:blipFill>
        <p:spPr>
          <a:xfrm>
            <a:off x="1152763" y="4585660"/>
            <a:ext cx="10585386" cy="2136872"/>
          </a:xfrm>
          <a:prstGeom prst="rect">
            <a:avLst/>
          </a:prstGeom>
        </p:spPr>
      </p:pic>
      <p:pic>
        <p:nvPicPr>
          <p:cNvPr id="4" name="Picture 3"/>
          <p:cNvPicPr>
            <a:picLocks noChangeAspect="1"/>
          </p:cNvPicPr>
          <p:nvPr/>
        </p:nvPicPr>
        <p:blipFill>
          <a:blip r:embed="rId5"/>
          <a:stretch>
            <a:fillRect/>
          </a:stretch>
        </p:blipFill>
        <p:spPr>
          <a:xfrm>
            <a:off x="6625665" y="2366011"/>
            <a:ext cx="1597719" cy="2219649"/>
          </a:xfrm>
          <a:prstGeom prst="rect">
            <a:avLst/>
          </a:prstGeom>
        </p:spPr>
      </p:pic>
    </p:spTree>
    <p:extLst>
      <p:ext uri="{BB962C8B-B14F-4D97-AF65-F5344CB8AC3E}">
        <p14:creationId xmlns:p14="http://schemas.microsoft.com/office/powerpoint/2010/main" val="4134417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270924" y="3430445"/>
            <a:ext cx="11616276" cy="4033525"/>
          </a:xfrm>
        </p:spPr>
        <p:txBody>
          <a:bodyPr>
            <a:noAutofit/>
          </a:bodyPr>
          <a:lstStyle/>
          <a:p>
            <a:r>
              <a:rPr lang="en-US" altLang="en-US" sz="2800" dirty="0">
                <a:solidFill>
                  <a:schemeClr val="tx2"/>
                </a:solidFill>
                <a:latin typeface="+mn-lt"/>
                <a:ea typeface="ＭＳ Ｐゴシック" panose="020B0600070205080204" pitchFamily="34" charset="-128"/>
              </a:rPr>
              <a:t> Met de T-Test </a:t>
            </a:r>
            <a:r>
              <a:rPr lang="en-US" altLang="en-US" sz="2800" dirty="0" err="1">
                <a:solidFill>
                  <a:schemeClr val="tx2"/>
                </a:solidFill>
                <a:latin typeface="+mn-lt"/>
                <a:ea typeface="ＭＳ Ｐゴシック" panose="020B0600070205080204" pitchFamily="34" charset="-128"/>
              </a:rPr>
              <a:t>worden</a:t>
            </a:r>
            <a:r>
              <a:rPr lang="en-US" altLang="en-US" sz="2800" dirty="0">
                <a:solidFill>
                  <a:schemeClr val="tx2"/>
                </a:solidFill>
                <a:latin typeface="+mn-lt"/>
                <a:ea typeface="ＭＳ Ｐゴシック" panose="020B0600070205080204" pitchFamily="34" charset="-128"/>
              </a:rPr>
              <a:t> van twee </a:t>
            </a:r>
            <a:r>
              <a:rPr lang="en-US" altLang="en-US" sz="2800" dirty="0" err="1">
                <a:solidFill>
                  <a:schemeClr val="tx2"/>
                </a:solidFill>
                <a:latin typeface="+mn-lt"/>
                <a:ea typeface="ＭＳ Ｐゴシック" panose="020B0600070205080204" pitchFamily="34" charset="-128"/>
              </a:rPr>
              <a:t>steekproeven</a:t>
            </a:r>
            <a:r>
              <a:rPr lang="en-US" altLang="en-US" sz="2800" dirty="0">
                <a:solidFill>
                  <a:schemeClr val="tx2"/>
                </a:solidFill>
                <a:latin typeface="+mn-lt"/>
                <a:ea typeface="ＭＳ Ｐゴシック" panose="020B0600070205080204" pitchFamily="34" charset="-128"/>
              </a:rPr>
              <a:t> de twee </a:t>
            </a:r>
            <a:r>
              <a:rPr lang="en-US" altLang="en-US" sz="2800" dirty="0" err="1">
                <a:solidFill>
                  <a:schemeClr val="tx2"/>
                </a:solidFill>
                <a:latin typeface="+mn-lt"/>
                <a:ea typeface="ＭＳ Ｐゴシック" panose="020B0600070205080204" pitchFamily="34" charset="-128"/>
              </a:rPr>
              <a:t>steekproefgemiddelden</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berekend</a:t>
            </a:r>
            <a:r>
              <a:rPr lang="en-US" altLang="en-US" sz="2800" dirty="0">
                <a:solidFill>
                  <a:schemeClr val="tx2"/>
                </a:solidFill>
                <a:latin typeface="+mn-lt"/>
                <a:ea typeface="ＭＳ Ｐゴシック" panose="020B0600070205080204" pitchFamily="34" charset="-128"/>
              </a:rPr>
              <a:t> en met </a:t>
            </a:r>
            <a:r>
              <a:rPr lang="en-US" altLang="en-US" sz="2800" dirty="0" err="1">
                <a:solidFill>
                  <a:schemeClr val="tx2"/>
                </a:solidFill>
                <a:latin typeface="+mn-lt"/>
                <a:ea typeface="ＭＳ Ｐゴシック" panose="020B0600070205080204" pitchFamily="34" charset="-128"/>
              </a:rPr>
              <a:t>elkaar</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vergeleken</a:t>
            </a:r>
            <a:r>
              <a:rPr lang="en-US" altLang="en-US" sz="2800" dirty="0">
                <a:solidFill>
                  <a:schemeClr val="tx2"/>
                </a:solidFill>
                <a:latin typeface="+mn-lt"/>
                <a:ea typeface="ＭＳ Ｐゴシック" panose="020B0600070205080204" pitchFamily="34" charset="-128"/>
              </a:rPr>
              <a:t>. </a:t>
            </a:r>
          </a:p>
          <a:p>
            <a:endParaRPr lang="en-US" altLang="en-US" sz="2800" dirty="0">
              <a:solidFill>
                <a:schemeClr val="tx2"/>
              </a:solidFill>
              <a:latin typeface="+mn-lt"/>
              <a:ea typeface="ＭＳ Ｐゴシック" panose="020B0600070205080204" pitchFamily="34" charset="-128"/>
            </a:endParaRPr>
          </a:p>
          <a:p>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Gekeken</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wordt</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dan</a:t>
            </a:r>
            <a:r>
              <a:rPr lang="en-US" altLang="en-US" sz="2800" dirty="0">
                <a:solidFill>
                  <a:schemeClr val="tx2"/>
                </a:solidFill>
                <a:latin typeface="+mn-lt"/>
                <a:ea typeface="ＭＳ Ｐゴシック" panose="020B0600070205080204" pitchFamily="34" charset="-128"/>
              </a:rPr>
              <a:t> of de </a:t>
            </a:r>
            <a:r>
              <a:rPr lang="en-US" altLang="en-US" sz="2800" dirty="0" err="1">
                <a:solidFill>
                  <a:schemeClr val="tx2"/>
                </a:solidFill>
                <a:latin typeface="+mn-lt"/>
                <a:ea typeface="ＭＳ Ｐゴシック" panose="020B0600070205080204" pitchFamily="34" charset="-128"/>
              </a:rPr>
              <a:t>geconstateerde</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verschillen</a:t>
            </a:r>
            <a:r>
              <a:rPr lang="en-US" altLang="en-US" sz="2800" dirty="0">
                <a:solidFill>
                  <a:schemeClr val="tx2"/>
                </a:solidFill>
                <a:latin typeface="+mn-lt"/>
                <a:ea typeface="ＭＳ Ｐゴシック" panose="020B0600070205080204" pitchFamily="34" charset="-128"/>
              </a:rPr>
              <a:t> </a:t>
            </a:r>
            <a:r>
              <a:rPr lang="en-US" altLang="en-US" sz="2800" dirty="0" err="1">
                <a:solidFill>
                  <a:schemeClr val="tx2"/>
                </a:solidFill>
                <a:latin typeface="+mn-lt"/>
                <a:ea typeface="ＭＳ Ｐゴシック" panose="020B0600070205080204" pitchFamily="34" charset="-128"/>
              </a:rPr>
              <a:t>tussen</a:t>
            </a:r>
            <a:r>
              <a:rPr lang="en-US" altLang="en-US" sz="2800" dirty="0">
                <a:solidFill>
                  <a:schemeClr val="tx2"/>
                </a:solidFill>
                <a:latin typeface="+mn-lt"/>
                <a:ea typeface="ＭＳ Ｐゴシック" panose="020B0600070205080204" pitchFamily="34" charset="-128"/>
              </a:rPr>
              <a:t> die twee </a:t>
            </a:r>
            <a:r>
              <a:rPr lang="en-US" altLang="en-US" sz="2800" dirty="0" err="1">
                <a:solidFill>
                  <a:schemeClr val="tx2"/>
                </a:solidFill>
                <a:latin typeface="+mn-lt"/>
                <a:ea typeface="ＭＳ Ｐゴシック" panose="020B0600070205080204" pitchFamily="34" charset="-128"/>
              </a:rPr>
              <a:t>gemiddelden</a:t>
            </a:r>
            <a:r>
              <a:rPr lang="en-US" altLang="en-US" sz="2800" dirty="0">
                <a:solidFill>
                  <a:schemeClr val="tx2"/>
                </a:solidFill>
                <a:latin typeface="+mn-lt"/>
                <a:ea typeface="ＭＳ Ｐゴシック" panose="020B0600070205080204" pitchFamily="34" charset="-128"/>
              </a:rPr>
              <a:t> significant </a:t>
            </a:r>
            <a:r>
              <a:rPr lang="en-US" altLang="en-US" sz="2800" dirty="0" err="1">
                <a:solidFill>
                  <a:schemeClr val="tx2"/>
                </a:solidFill>
                <a:latin typeface="+mn-lt"/>
                <a:ea typeface="ＭＳ Ｐゴシック" panose="020B0600070205080204" pitchFamily="34" charset="-128"/>
              </a:rPr>
              <a:t>zijn</a:t>
            </a:r>
            <a:r>
              <a:rPr lang="en-US" altLang="en-US" sz="2800" dirty="0">
                <a:solidFill>
                  <a:schemeClr val="tx2"/>
                </a:solidFill>
                <a:latin typeface="+mn-lt"/>
                <a:ea typeface="ＭＳ Ｐゴシック" panose="020B0600070205080204" pitchFamily="34" charset="-128"/>
              </a:rPr>
              <a:t>.</a:t>
            </a:r>
          </a:p>
        </p:txBody>
      </p:sp>
      <p:pic>
        <p:nvPicPr>
          <p:cNvPr id="3" name="Afbeelding 2"/>
          <p:cNvPicPr>
            <a:picLocks noChangeAspect="1"/>
          </p:cNvPicPr>
          <p:nvPr/>
        </p:nvPicPr>
        <p:blipFill>
          <a:blip r:embed="rId3"/>
          <a:stretch>
            <a:fillRect/>
          </a:stretch>
        </p:blipFill>
        <p:spPr>
          <a:xfrm>
            <a:off x="270924" y="1014262"/>
            <a:ext cx="6913463" cy="1036410"/>
          </a:xfrm>
          <a:prstGeom prst="rect">
            <a:avLst/>
          </a:prstGeom>
        </p:spPr>
      </p:pic>
      <p:pic>
        <p:nvPicPr>
          <p:cNvPr id="4" name="Afbeelding 3"/>
          <p:cNvPicPr>
            <a:picLocks noChangeAspect="1"/>
          </p:cNvPicPr>
          <p:nvPr/>
        </p:nvPicPr>
        <p:blipFill>
          <a:blip r:embed="rId4"/>
          <a:stretch>
            <a:fillRect/>
          </a:stretch>
        </p:blipFill>
        <p:spPr>
          <a:xfrm>
            <a:off x="5322352" y="96645"/>
            <a:ext cx="6869648" cy="2871644"/>
          </a:xfrm>
          <a:prstGeom prst="rect">
            <a:avLst/>
          </a:prstGeom>
        </p:spPr>
      </p:pic>
    </p:spTree>
    <p:extLst>
      <p:ext uri="{BB962C8B-B14F-4D97-AF65-F5344CB8AC3E}">
        <p14:creationId xmlns:p14="http://schemas.microsoft.com/office/powerpoint/2010/main" val="2903170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954" y="1219200"/>
            <a:ext cx="10896042" cy="4555067"/>
          </a:xfrm>
          <a:prstGeom prst="rect">
            <a:avLst/>
          </a:prstGeom>
        </p:spPr>
      </p:pic>
      <p:sp>
        <p:nvSpPr>
          <p:cNvPr id="3" name="Tekstvak 2"/>
          <p:cNvSpPr txBox="1"/>
          <p:nvPr/>
        </p:nvSpPr>
        <p:spPr>
          <a:xfrm>
            <a:off x="2470961" y="5534561"/>
            <a:ext cx="704039" cy="1323439"/>
          </a:xfrm>
          <a:prstGeom prst="rect">
            <a:avLst/>
          </a:prstGeom>
          <a:noFill/>
        </p:spPr>
        <p:txBody>
          <a:bodyPr wrap="none" rtlCol="0">
            <a:spAutoFit/>
          </a:bodyPr>
          <a:lstStyle/>
          <a:p>
            <a:r>
              <a:rPr lang="en-US" sz="8000" dirty="0">
                <a:solidFill>
                  <a:srgbClr val="FF0000"/>
                </a:solidFill>
              </a:rPr>
              <a:t>5</a:t>
            </a:r>
          </a:p>
        </p:txBody>
      </p:sp>
      <p:sp>
        <p:nvSpPr>
          <p:cNvPr id="4" name="Tekstvak 3"/>
          <p:cNvSpPr txBox="1"/>
          <p:nvPr/>
        </p:nvSpPr>
        <p:spPr>
          <a:xfrm>
            <a:off x="8692950" y="5534561"/>
            <a:ext cx="704039" cy="1323439"/>
          </a:xfrm>
          <a:prstGeom prst="rect">
            <a:avLst/>
          </a:prstGeom>
          <a:noFill/>
        </p:spPr>
        <p:txBody>
          <a:bodyPr wrap="none" rtlCol="0">
            <a:spAutoFit/>
          </a:bodyPr>
          <a:lstStyle/>
          <a:p>
            <a:r>
              <a:rPr lang="en-US" sz="8000" dirty="0">
                <a:solidFill>
                  <a:srgbClr val="00B050"/>
                </a:solidFill>
              </a:rPr>
              <a:t>6</a:t>
            </a:r>
          </a:p>
        </p:txBody>
      </p:sp>
      <p:sp>
        <p:nvSpPr>
          <p:cNvPr id="5" name="Tekstvak 4"/>
          <p:cNvSpPr txBox="1"/>
          <p:nvPr/>
        </p:nvSpPr>
        <p:spPr>
          <a:xfrm>
            <a:off x="4007646" y="5873114"/>
            <a:ext cx="3852658" cy="646331"/>
          </a:xfrm>
          <a:prstGeom prst="rect">
            <a:avLst/>
          </a:prstGeom>
          <a:noFill/>
        </p:spPr>
        <p:txBody>
          <a:bodyPr wrap="none" rtlCol="0">
            <a:spAutoFit/>
          </a:bodyPr>
          <a:lstStyle/>
          <a:p>
            <a:r>
              <a:rPr lang="en-US" sz="3600" dirty="0"/>
              <a:t>Significant </a:t>
            </a:r>
            <a:r>
              <a:rPr lang="en-US" sz="3600" dirty="0" err="1"/>
              <a:t>verschil</a:t>
            </a:r>
            <a:r>
              <a:rPr lang="en-US" sz="3600" dirty="0"/>
              <a:t>?</a:t>
            </a:r>
          </a:p>
        </p:txBody>
      </p:sp>
    </p:spTree>
    <p:extLst>
      <p:ext uri="{BB962C8B-B14F-4D97-AF65-F5344CB8AC3E}">
        <p14:creationId xmlns:p14="http://schemas.microsoft.com/office/powerpoint/2010/main" val="7809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1744124" y="2045542"/>
            <a:ext cx="6788753" cy="3784913"/>
          </a:xfrm>
        </p:spPr>
        <p:txBody>
          <a:bodyPr>
            <a:normAutofit/>
          </a:bodyPr>
          <a:lstStyle/>
          <a:p>
            <a:endParaRPr lang="en-US" altLang="en-US" sz="2100" dirty="0">
              <a:ea typeface="ＭＳ Ｐゴシック" panose="020B0600070205080204" pitchFamily="34" charset="-128"/>
            </a:endParaRPr>
          </a:p>
          <a:p>
            <a:endParaRPr lang="en-US" altLang="en-US" sz="2100" dirty="0">
              <a:ea typeface="ＭＳ Ｐゴシック" panose="020B0600070205080204" pitchFamily="34" charset="-128"/>
            </a:endParaRPr>
          </a:p>
          <a:p>
            <a:endParaRPr lang="en-US" altLang="en-US" sz="2100" dirty="0">
              <a:ea typeface="ＭＳ Ｐゴシック" panose="020B0600070205080204" pitchFamily="34" charset="-128"/>
            </a:endParaRPr>
          </a:p>
          <a:p>
            <a:endParaRPr lang="en-US" altLang="en-US" sz="2100" dirty="0">
              <a:ea typeface="ＭＳ Ｐゴシック" panose="020B0600070205080204" pitchFamily="34" charset="-128"/>
            </a:endParaRPr>
          </a:p>
          <a:p>
            <a:endParaRPr lang="en-US" altLang="en-US" sz="2100" dirty="0">
              <a:ea typeface="ＭＳ Ｐゴシック" panose="020B0600070205080204" pitchFamily="34" charset="-128"/>
            </a:endParaRPr>
          </a:p>
          <a:p>
            <a:endParaRPr lang="en-US" altLang="en-US" sz="1800" dirty="0">
              <a:ea typeface="ＭＳ Ｐゴシック" panose="020B0600070205080204" pitchFamily="34" charset="-128"/>
            </a:endParaRPr>
          </a:p>
        </p:txBody>
      </p:sp>
      <p:pic>
        <p:nvPicPr>
          <p:cNvPr id="4" name="Picture 3"/>
          <p:cNvPicPr>
            <a:picLocks noChangeAspect="1"/>
          </p:cNvPicPr>
          <p:nvPr/>
        </p:nvPicPr>
        <p:blipFill>
          <a:blip r:embed="rId3"/>
          <a:stretch>
            <a:fillRect/>
          </a:stretch>
        </p:blipFill>
        <p:spPr>
          <a:xfrm>
            <a:off x="808125" y="728464"/>
            <a:ext cx="12416631" cy="2835632"/>
          </a:xfrm>
          <a:prstGeom prst="rect">
            <a:avLst/>
          </a:prstGeom>
        </p:spPr>
      </p:pic>
      <p:sp>
        <p:nvSpPr>
          <p:cNvPr id="2" name="TextBox 1"/>
          <p:cNvSpPr txBox="1"/>
          <p:nvPr/>
        </p:nvSpPr>
        <p:spPr>
          <a:xfrm>
            <a:off x="808125" y="3540946"/>
            <a:ext cx="11045208" cy="3416320"/>
          </a:xfrm>
          <a:prstGeom prst="rect">
            <a:avLst/>
          </a:prstGeom>
          <a:noFill/>
        </p:spPr>
        <p:txBody>
          <a:bodyPr wrap="square" rtlCol="0">
            <a:spAutoFit/>
          </a:bodyPr>
          <a:lstStyle/>
          <a:p>
            <a:pPr defTabSz="457200" fontAlgn="base">
              <a:spcBef>
                <a:spcPct val="0"/>
              </a:spcBef>
              <a:spcAft>
                <a:spcPct val="0"/>
              </a:spcAft>
            </a:pPr>
            <a:r>
              <a:rPr lang="en-US" sz="2400" dirty="0">
                <a:ea typeface="ＭＳ Ｐゴシック" charset="-128"/>
              </a:rPr>
              <a:t>SPSS </a:t>
            </a:r>
            <a:r>
              <a:rPr lang="en-US" sz="2400" dirty="0" err="1">
                <a:ea typeface="ＭＳ Ｐゴシック" charset="-128"/>
              </a:rPr>
              <a:t>gaat</a:t>
            </a:r>
            <a:r>
              <a:rPr lang="en-US" sz="2400" dirty="0">
                <a:ea typeface="ＭＳ Ｐゴシック" charset="-128"/>
              </a:rPr>
              <a:t> </a:t>
            </a:r>
            <a:r>
              <a:rPr lang="en-US" sz="2400" dirty="0" err="1">
                <a:ea typeface="ＭＳ Ｐゴシック" charset="-128"/>
              </a:rPr>
              <a:t>uit</a:t>
            </a:r>
            <a:r>
              <a:rPr lang="en-US" sz="2400" dirty="0">
                <a:ea typeface="ＭＳ Ｐゴシック" charset="-128"/>
              </a:rPr>
              <a:t> van </a:t>
            </a:r>
            <a:r>
              <a:rPr lang="en-US" sz="2400" dirty="0" err="1">
                <a:ea typeface="ＭＳ Ｐゴシック" charset="-128"/>
              </a:rPr>
              <a:t>significantieniveau</a:t>
            </a:r>
            <a:r>
              <a:rPr lang="en-US" sz="2400" dirty="0">
                <a:ea typeface="ＭＳ Ｐゴシック" charset="-128"/>
              </a:rPr>
              <a:t> van 5% (=0,05)</a:t>
            </a:r>
          </a:p>
          <a:p>
            <a:pPr defTabSz="457200" fontAlgn="base">
              <a:spcBef>
                <a:spcPct val="0"/>
              </a:spcBef>
              <a:spcAft>
                <a:spcPct val="0"/>
              </a:spcAft>
            </a:pPr>
            <a:endParaRPr lang="en-US" sz="2400" b="1" u="sng" dirty="0">
              <a:solidFill>
                <a:schemeClr val="accent4"/>
              </a:solidFill>
              <a:ea typeface="ＭＳ Ｐゴシック" charset="-128"/>
            </a:endParaRPr>
          </a:p>
          <a:p>
            <a:pPr defTabSz="457200" fontAlgn="base">
              <a:spcBef>
                <a:spcPct val="0"/>
              </a:spcBef>
              <a:spcAft>
                <a:spcPct val="0"/>
              </a:spcAft>
            </a:pPr>
            <a:r>
              <a:rPr lang="en-US" sz="2400" b="1" u="sng" dirty="0" err="1">
                <a:ea typeface="ＭＳ Ｐゴシック" charset="-128"/>
              </a:rPr>
              <a:t>Stap</a:t>
            </a:r>
            <a:r>
              <a:rPr lang="en-US" sz="2400" b="1" u="sng" dirty="0">
                <a:ea typeface="ＭＳ Ｐゴシック" charset="-128"/>
              </a:rPr>
              <a:t> 1</a:t>
            </a:r>
            <a:r>
              <a:rPr lang="en-US" sz="2400" dirty="0">
                <a:solidFill>
                  <a:srgbClr val="DC9547"/>
                </a:solidFill>
                <a:ea typeface="ＭＳ Ｐゴシック" charset="-128"/>
              </a:rPr>
              <a:t>: </a:t>
            </a:r>
            <a:r>
              <a:rPr lang="en-US" sz="2400" dirty="0" err="1">
                <a:solidFill>
                  <a:srgbClr val="DC9547"/>
                </a:solidFill>
                <a:ea typeface="ＭＳ Ｐゴシック" charset="-128"/>
              </a:rPr>
              <a:t>Als</a:t>
            </a:r>
            <a:r>
              <a:rPr lang="en-US" sz="2400" dirty="0">
                <a:solidFill>
                  <a:srgbClr val="DC9547"/>
                </a:solidFill>
                <a:ea typeface="ＭＳ Ｐゴシック" charset="-128"/>
              </a:rPr>
              <a:t> Sig. </a:t>
            </a:r>
            <a:r>
              <a:rPr lang="en-US" sz="2400" dirty="0" err="1">
                <a:solidFill>
                  <a:srgbClr val="DC9547"/>
                </a:solidFill>
                <a:ea typeface="ＭＳ Ｐゴシック" charset="-128"/>
              </a:rPr>
              <a:t>bij</a:t>
            </a:r>
            <a:r>
              <a:rPr lang="en-US" sz="2400" dirty="0">
                <a:solidFill>
                  <a:srgbClr val="DC9547"/>
                </a:solidFill>
                <a:ea typeface="ＭＳ Ｐゴシック" charset="-128"/>
              </a:rPr>
              <a:t> </a:t>
            </a:r>
            <a:r>
              <a:rPr lang="en-US" sz="2400" dirty="0" err="1">
                <a:solidFill>
                  <a:srgbClr val="DC9547"/>
                </a:solidFill>
                <a:ea typeface="ＭＳ Ｐゴシック" charset="-128"/>
              </a:rPr>
              <a:t>Levene’s</a:t>
            </a:r>
            <a:r>
              <a:rPr lang="en-US" sz="2400" dirty="0">
                <a:solidFill>
                  <a:srgbClr val="DC9547"/>
                </a:solidFill>
                <a:ea typeface="ＭＳ Ｐゴシック" charset="-128"/>
              </a:rPr>
              <a:t> test </a:t>
            </a:r>
            <a:r>
              <a:rPr lang="en-US" sz="2400" dirty="0" err="1">
                <a:solidFill>
                  <a:srgbClr val="DC9547"/>
                </a:solidFill>
                <a:ea typeface="ＭＳ Ｐゴシック" charset="-128"/>
              </a:rPr>
              <a:t>kleiner</a:t>
            </a:r>
            <a:r>
              <a:rPr lang="en-US" sz="2400" dirty="0">
                <a:solidFill>
                  <a:srgbClr val="DC9547"/>
                </a:solidFill>
                <a:ea typeface="ＭＳ Ｐゴシック" charset="-128"/>
              </a:rPr>
              <a:t> </a:t>
            </a:r>
            <a:r>
              <a:rPr lang="en-US" sz="2400" dirty="0" err="1">
                <a:solidFill>
                  <a:srgbClr val="DC9547"/>
                </a:solidFill>
                <a:ea typeface="ＭＳ Ｐゴシック" charset="-128"/>
              </a:rPr>
              <a:t>dan</a:t>
            </a:r>
            <a:r>
              <a:rPr lang="en-US" sz="2400" dirty="0">
                <a:solidFill>
                  <a:srgbClr val="DC9547"/>
                </a:solidFill>
                <a:ea typeface="ＭＳ Ｐゴシック" charset="-128"/>
              </a:rPr>
              <a:t> 0,05 </a:t>
            </a:r>
            <a:r>
              <a:rPr lang="en-US" sz="2400" dirty="0" err="1">
                <a:solidFill>
                  <a:srgbClr val="DC9547"/>
                </a:solidFill>
                <a:ea typeface="ＭＳ Ｐゴシック" charset="-128"/>
              </a:rPr>
              <a:t>kies</a:t>
            </a:r>
            <a:r>
              <a:rPr lang="en-US" sz="2400" dirty="0">
                <a:solidFill>
                  <a:srgbClr val="DC9547"/>
                </a:solidFill>
                <a:ea typeface="ＭＳ Ｐゴシック" charset="-128"/>
              </a:rPr>
              <a:t> </a:t>
            </a:r>
            <a:r>
              <a:rPr lang="en-US" sz="2400" dirty="0" err="1">
                <a:solidFill>
                  <a:srgbClr val="DC9547"/>
                </a:solidFill>
                <a:ea typeface="ＭＳ Ｐゴシック" charset="-128"/>
              </a:rPr>
              <a:t>dan</a:t>
            </a:r>
            <a:r>
              <a:rPr lang="en-US" sz="2400" dirty="0">
                <a:solidFill>
                  <a:srgbClr val="DC9547"/>
                </a:solidFill>
                <a:ea typeface="ＭＳ Ｐゴシック" charset="-128"/>
              </a:rPr>
              <a:t> </a:t>
            </a:r>
            <a:r>
              <a:rPr lang="en-US" sz="2400" dirty="0" err="1">
                <a:solidFill>
                  <a:srgbClr val="DC9547"/>
                </a:solidFill>
                <a:ea typeface="ＭＳ Ｐゴシック" charset="-128"/>
              </a:rPr>
              <a:t>rij</a:t>
            </a:r>
            <a:r>
              <a:rPr lang="en-US" sz="2400" dirty="0">
                <a:solidFill>
                  <a:srgbClr val="DC9547"/>
                </a:solidFill>
                <a:ea typeface="ＭＳ Ｐゴシック" charset="-128"/>
              </a:rPr>
              <a:t> 2 (equal variances not assumed). Anders </a:t>
            </a:r>
            <a:r>
              <a:rPr lang="en-US" sz="2400" dirty="0" err="1">
                <a:solidFill>
                  <a:srgbClr val="DC9547"/>
                </a:solidFill>
                <a:ea typeface="ＭＳ Ｐゴシック" charset="-128"/>
              </a:rPr>
              <a:t>kies</a:t>
            </a:r>
            <a:r>
              <a:rPr lang="en-US" sz="2400" dirty="0">
                <a:solidFill>
                  <a:srgbClr val="DC9547"/>
                </a:solidFill>
                <a:ea typeface="ＭＳ Ｐゴシック" charset="-128"/>
              </a:rPr>
              <a:t> je </a:t>
            </a:r>
            <a:r>
              <a:rPr lang="en-US" sz="2400" dirty="0" err="1">
                <a:solidFill>
                  <a:srgbClr val="DC9547"/>
                </a:solidFill>
                <a:ea typeface="ＭＳ Ｐゴシック" charset="-128"/>
              </a:rPr>
              <a:t>rij</a:t>
            </a:r>
            <a:r>
              <a:rPr lang="en-US" sz="2400" dirty="0">
                <a:solidFill>
                  <a:srgbClr val="DC9547"/>
                </a:solidFill>
                <a:ea typeface="ＭＳ Ｐゴシック" charset="-128"/>
              </a:rPr>
              <a:t> 1 (equal variances assumed).</a:t>
            </a:r>
          </a:p>
          <a:p>
            <a:pPr defTabSz="457200" fontAlgn="base">
              <a:spcBef>
                <a:spcPct val="0"/>
              </a:spcBef>
              <a:spcAft>
                <a:spcPct val="0"/>
              </a:spcAft>
            </a:pPr>
            <a:r>
              <a:rPr lang="en-US" sz="2400" dirty="0" err="1">
                <a:solidFill>
                  <a:srgbClr val="DC9547"/>
                </a:solidFill>
                <a:ea typeface="ＭＳ Ｐゴシック" charset="-128"/>
              </a:rPr>
              <a:t>Dus</a:t>
            </a:r>
            <a:r>
              <a:rPr lang="en-US" sz="2400" dirty="0">
                <a:solidFill>
                  <a:srgbClr val="DC9547"/>
                </a:solidFill>
                <a:ea typeface="ＭＳ Ｐゴシック" charset="-128"/>
              </a:rPr>
              <a:t> </a:t>
            </a:r>
            <a:r>
              <a:rPr lang="en-US" sz="2400" dirty="0" err="1">
                <a:solidFill>
                  <a:srgbClr val="DC9547"/>
                </a:solidFill>
                <a:ea typeface="ＭＳ Ｐゴシック" charset="-128"/>
              </a:rPr>
              <a:t>hier</a:t>
            </a:r>
            <a:r>
              <a:rPr lang="en-US" sz="2400" dirty="0">
                <a:solidFill>
                  <a:srgbClr val="DC9547"/>
                </a:solidFill>
                <a:ea typeface="ＭＳ Ｐゴシック" charset="-128"/>
              </a:rPr>
              <a:t> </a:t>
            </a:r>
            <a:r>
              <a:rPr lang="en-US" sz="2400" dirty="0" err="1">
                <a:solidFill>
                  <a:srgbClr val="DC9547"/>
                </a:solidFill>
                <a:ea typeface="ＭＳ Ｐゴシック" charset="-128"/>
              </a:rPr>
              <a:t>kies</a:t>
            </a:r>
            <a:r>
              <a:rPr lang="en-US" sz="2400" dirty="0">
                <a:solidFill>
                  <a:srgbClr val="DC9547"/>
                </a:solidFill>
                <a:ea typeface="ＭＳ Ｐゴシック" charset="-128"/>
              </a:rPr>
              <a:t> je </a:t>
            </a:r>
            <a:r>
              <a:rPr lang="en-US" sz="2400" dirty="0" err="1">
                <a:solidFill>
                  <a:srgbClr val="DC9547"/>
                </a:solidFill>
                <a:ea typeface="ＭＳ Ｐゴシック" charset="-128"/>
              </a:rPr>
              <a:t>voor</a:t>
            </a:r>
            <a:r>
              <a:rPr lang="en-US" sz="2400" dirty="0">
                <a:solidFill>
                  <a:srgbClr val="DC9547"/>
                </a:solidFill>
                <a:ea typeface="ＭＳ Ｐゴシック" charset="-128"/>
              </a:rPr>
              <a:t> de t-test </a:t>
            </a:r>
            <a:r>
              <a:rPr lang="en-US" sz="2400" dirty="0" err="1">
                <a:solidFill>
                  <a:srgbClr val="DC9547"/>
                </a:solidFill>
                <a:ea typeface="ＭＳ Ｐゴシック" charset="-128"/>
              </a:rPr>
              <a:t>voor</a:t>
            </a:r>
            <a:r>
              <a:rPr lang="en-US" sz="2400" dirty="0">
                <a:solidFill>
                  <a:srgbClr val="DC9547"/>
                </a:solidFill>
                <a:ea typeface="ＭＳ Ｐゴシック" charset="-128"/>
              </a:rPr>
              <a:t> </a:t>
            </a:r>
            <a:r>
              <a:rPr lang="en-US" sz="2400" dirty="0" err="1">
                <a:solidFill>
                  <a:srgbClr val="DC9547"/>
                </a:solidFill>
                <a:ea typeface="ＭＳ Ｐゴシック" charset="-128"/>
              </a:rPr>
              <a:t>rij</a:t>
            </a:r>
            <a:r>
              <a:rPr lang="en-US" sz="2400" dirty="0">
                <a:solidFill>
                  <a:srgbClr val="DC9547"/>
                </a:solidFill>
                <a:ea typeface="ＭＳ Ｐゴシック" charset="-128"/>
              </a:rPr>
              <a:t> 2.</a:t>
            </a:r>
          </a:p>
          <a:p>
            <a:pPr defTabSz="457200" fontAlgn="base">
              <a:spcBef>
                <a:spcPct val="0"/>
              </a:spcBef>
              <a:spcAft>
                <a:spcPct val="0"/>
              </a:spcAft>
            </a:pPr>
            <a:endParaRPr lang="en-US" sz="2400" dirty="0">
              <a:solidFill>
                <a:srgbClr val="DC9547"/>
              </a:solidFill>
              <a:ea typeface="ＭＳ Ｐゴシック" charset="-128"/>
            </a:endParaRPr>
          </a:p>
          <a:p>
            <a:pPr defTabSz="457200" fontAlgn="base">
              <a:spcBef>
                <a:spcPct val="0"/>
              </a:spcBef>
              <a:spcAft>
                <a:spcPct val="0"/>
              </a:spcAft>
            </a:pPr>
            <a:r>
              <a:rPr lang="en-US" sz="2400" b="1" u="sng" dirty="0" err="1">
                <a:ea typeface="ＭＳ Ｐゴシック" charset="-128"/>
              </a:rPr>
              <a:t>Stap</a:t>
            </a:r>
            <a:r>
              <a:rPr lang="en-US" sz="2400" b="1" u="sng" dirty="0">
                <a:ea typeface="ＭＳ Ｐゴシック" charset="-128"/>
              </a:rPr>
              <a:t> 2</a:t>
            </a:r>
            <a:r>
              <a:rPr lang="en-US" sz="2400" dirty="0">
                <a:ea typeface="ＭＳ Ｐゴシック" charset="-128"/>
              </a:rPr>
              <a:t>: </a:t>
            </a:r>
            <a:r>
              <a:rPr lang="en-US" sz="2400" dirty="0" err="1">
                <a:solidFill>
                  <a:srgbClr val="DC9547"/>
                </a:solidFill>
                <a:ea typeface="ＭＳ Ｐゴシック" charset="-128"/>
              </a:rPr>
              <a:t>Signifantie</a:t>
            </a:r>
            <a:r>
              <a:rPr lang="en-US" sz="2400" dirty="0">
                <a:solidFill>
                  <a:srgbClr val="DC9547"/>
                </a:solidFill>
                <a:ea typeface="ＭＳ Ｐゴシック" charset="-128"/>
              </a:rPr>
              <a:t> (Sig 2-tailed) is 0,143, is </a:t>
            </a:r>
            <a:r>
              <a:rPr lang="en-US" sz="2400" dirty="0" err="1">
                <a:solidFill>
                  <a:srgbClr val="DC9547"/>
                </a:solidFill>
                <a:ea typeface="ＭＳ Ｐゴシック" charset="-128"/>
              </a:rPr>
              <a:t>hoger</a:t>
            </a:r>
            <a:r>
              <a:rPr lang="en-US" sz="2400" dirty="0">
                <a:solidFill>
                  <a:srgbClr val="DC9547"/>
                </a:solidFill>
                <a:ea typeface="ＭＳ Ｐゴシック" charset="-128"/>
              </a:rPr>
              <a:t> </a:t>
            </a:r>
            <a:r>
              <a:rPr lang="en-US" sz="2400" dirty="0" err="1">
                <a:solidFill>
                  <a:srgbClr val="DC9547"/>
                </a:solidFill>
                <a:ea typeface="ＭＳ Ｐゴシック" charset="-128"/>
              </a:rPr>
              <a:t>dan</a:t>
            </a:r>
            <a:r>
              <a:rPr lang="en-US" sz="2400" dirty="0">
                <a:solidFill>
                  <a:srgbClr val="DC9547"/>
                </a:solidFill>
                <a:ea typeface="ＭＳ Ｐゴシック" charset="-128"/>
              </a:rPr>
              <a:t> 0,05, </a:t>
            </a:r>
          </a:p>
          <a:p>
            <a:pPr defTabSz="457200" fontAlgn="base">
              <a:spcBef>
                <a:spcPct val="0"/>
              </a:spcBef>
              <a:spcAft>
                <a:spcPct val="0"/>
              </a:spcAft>
            </a:pPr>
            <a:endParaRPr lang="en-US" sz="2400" dirty="0">
              <a:solidFill>
                <a:srgbClr val="DC9547"/>
              </a:solidFill>
              <a:ea typeface="ＭＳ Ｐゴシック" charset="-128"/>
            </a:endParaRPr>
          </a:p>
          <a:p>
            <a:pPr defTabSz="457200" fontAlgn="base">
              <a:spcBef>
                <a:spcPct val="0"/>
              </a:spcBef>
              <a:spcAft>
                <a:spcPct val="0"/>
              </a:spcAft>
            </a:pPr>
            <a:r>
              <a:rPr lang="en-US" sz="2400" dirty="0" err="1">
                <a:ea typeface="ＭＳ Ｐゴシック" charset="-128"/>
              </a:rPr>
              <a:t>Conclusie</a:t>
            </a:r>
            <a:r>
              <a:rPr lang="en-US" sz="2400" dirty="0">
                <a:ea typeface="ＭＳ Ｐゴシック" charset="-128"/>
              </a:rPr>
              <a:t>: de </a:t>
            </a:r>
            <a:r>
              <a:rPr lang="en-US" sz="2400" dirty="0" err="1">
                <a:ea typeface="ＭＳ Ｐゴシック" charset="-128"/>
              </a:rPr>
              <a:t>gemiddelden</a:t>
            </a:r>
            <a:r>
              <a:rPr lang="en-US" sz="2400" dirty="0">
                <a:ea typeface="ＭＳ Ｐゴシック" charset="-128"/>
              </a:rPr>
              <a:t> </a:t>
            </a:r>
            <a:r>
              <a:rPr lang="en-US" sz="2400" dirty="0" err="1">
                <a:ea typeface="ＭＳ Ｐゴシック" charset="-128"/>
              </a:rPr>
              <a:t>verschillen</a:t>
            </a:r>
            <a:r>
              <a:rPr lang="en-US" sz="2400" dirty="0">
                <a:ea typeface="ＭＳ Ｐゴシック" charset="-128"/>
              </a:rPr>
              <a:t> (</a:t>
            </a:r>
            <a:r>
              <a:rPr lang="en-US" sz="2400" dirty="0" err="1">
                <a:ea typeface="ＭＳ Ｐゴシック" charset="-128"/>
              </a:rPr>
              <a:t>waarschijnlijk</a:t>
            </a:r>
            <a:r>
              <a:rPr lang="en-US" sz="2400" dirty="0">
                <a:ea typeface="ＭＳ Ｐゴシック" charset="-128"/>
              </a:rPr>
              <a:t>) </a:t>
            </a:r>
            <a:r>
              <a:rPr lang="en-US" sz="2400" dirty="0" err="1">
                <a:ea typeface="ＭＳ Ｐゴシック" charset="-128"/>
              </a:rPr>
              <a:t>niet</a:t>
            </a:r>
            <a:r>
              <a:rPr lang="en-US" sz="2400" dirty="0">
                <a:ea typeface="ＭＳ Ｐゴシック" charset="-128"/>
              </a:rPr>
              <a:t> van </a:t>
            </a:r>
            <a:r>
              <a:rPr lang="en-US" sz="2400" dirty="0" err="1">
                <a:ea typeface="ＭＳ Ｐゴシック" charset="-128"/>
              </a:rPr>
              <a:t>elkaar</a:t>
            </a:r>
            <a:r>
              <a:rPr lang="en-US" sz="2400" dirty="0">
                <a:ea typeface="ＭＳ Ｐゴシック" charset="-128"/>
              </a:rPr>
              <a:t> (in het </a:t>
            </a:r>
            <a:r>
              <a:rPr lang="en-US" sz="2400" dirty="0" err="1">
                <a:ea typeface="ＭＳ Ｐゴシック" charset="-128"/>
              </a:rPr>
              <a:t>echt</a:t>
            </a:r>
            <a:r>
              <a:rPr lang="en-US" sz="2400" dirty="0">
                <a:ea typeface="ＭＳ Ｐゴシック" charset="-128"/>
              </a:rPr>
              <a:t>).</a:t>
            </a:r>
          </a:p>
        </p:txBody>
      </p:sp>
      <p:cxnSp>
        <p:nvCxnSpPr>
          <p:cNvPr id="9" name="Straight Connector 8"/>
          <p:cNvCxnSpPr/>
          <p:nvPr/>
        </p:nvCxnSpPr>
        <p:spPr>
          <a:xfrm flipV="1">
            <a:off x="2878667" y="2438401"/>
            <a:ext cx="1659466" cy="1828799"/>
          </a:xfrm>
          <a:prstGeom prst="line">
            <a:avLst/>
          </a:prstGeom>
          <a:ln w="38100">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045200" y="3114342"/>
            <a:ext cx="1755616" cy="2541391"/>
          </a:xfrm>
          <a:prstGeom prst="straightConnector1">
            <a:avLst/>
          </a:prstGeom>
          <a:ln w="5715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357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9869" y="702840"/>
            <a:ext cx="9567213" cy="6074937"/>
          </a:xfrm>
          <a:prstGeom prst="rect">
            <a:avLst/>
          </a:prstGeom>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730547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117" y="1053778"/>
            <a:ext cx="12201274" cy="4808059"/>
          </a:xfrm>
          <a:prstGeom prst="rect">
            <a:avLst/>
          </a:prstGeom>
        </p:spPr>
      </p:pic>
    </p:spTree>
    <p:extLst>
      <p:ext uri="{BB962C8B-B14F-4D97-AF65-F5344CB8AC3E}">
        <p14:creationId xmlns:p14="http://schemas.microsoft.com/office/powerpoint/2010/main" val="3321336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 y="135467"/>
            <a:ext cx="10265361" cy="5774266"/>
          </a:xfrm>
          <a:prstGeom prst="rect">
            <a:avLst/>
          </a:prstGeom>
        </p:spPr>
      </p:pic>
    </p:spTree>
    <p:extLst>
      <p:ext uri="{BB962C8B-B14F-4D97-AF65-F5344CB8AC3E}">
        <p14:creationId xmlns:p14="http://schemas.microsoft.com/office/powerpoint/2010/main" val="105933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586952"/>
            <a:ext cx="8537575" cy="792480"/>
          </a:xfrm>
        </p:spPr>
        <p:txBody>
          <a:bodyPr/>
          <a:lstStyle/>
          <a:p>
            <a:r>
              <a:rPr lang="en-US" dirty="0">
                <a:hlinkClick r:id="rId3"/>
              </a:rPr>
              <a:t>Meer</a:t>
            </a:r>
            <a:r>
              <a:rPr lang="en-US" dirty="0">
                <a:hlinkClick r:id="rId4"/>
              </a:rPr>
              <a:t> </a:t>
            </a:r>
            <a:r>
              <a:rPr lang="en-US" dirty="0" err="1">
                <a:hlinkClick r:id="rId4"/>
              </a:rPr>
              <a:t>spss</a:t>
            </a:r>
            <a:endParaRPr lang="en-US" dirty="0">
              <a:hlinkClick r:id="rId4"/>
            </a:endParaRPr>
          </a:p>
        </p:txBody>
      </p:sp>
      <p:pic>
        <p:nvPicPr>
          <p:cNvPr id="3" name="Picture 2">
            <a:extLst>
              <a:ext uri="{FF2B5EF4-FFF2-40B4-BE49-F238E27FC236}">
                <a16:creationId xmlns:a16="http://schemas.microsoft.com/office/drawing/2014/main" id="{030DFB27-99AA-FD4F-BD12-D2D79BB3D0E8}"/>
              </a:ext>
            </a:extLst>
          </p:cNvPr>
          <p:cNvPicPr>
            <a:picLocks noChangeAspect="1"/>
          </p:cNvPicPr>
          <p:nvPr/>
        </p:nvPicPr>
        <p:blipFill>
          <a:blip r:embed="rId5"/>
          <a:stretch>
            <a:fillRect/>
          </a:stretch>
        </p:blipFill>
        <p:spPr>
          <a:xfrm>
            <a:off x="1444962" y="1139832"/>
            <a:ext cx="9302076" cy="5267593"/>
          </a:xfrm>
          <a:prstGeom prst="rect">
            <a:avLst/>
          </a:prstGeom>
        </p:spPr>
      </p:pic>
    </p:spTree>
    <p:extLst>
      <p:ext uri="{BB962C8B-B14F-4D97-AF65-F5344CB8AC3E}">
        <p14:creationId xmlns:p14="http://schemas.microsoft.com/office/powerpoint/2010/main" val="77020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79727" y="929356"/>
            <a:ext cx="11077575" cy="905571"/>
          </a:xfrm>
        </p:spPr>
        <p:txBody>
          <a:bodyPr/>
          <a:lstStyle/>
          <a:p>
            <a:pPr eaLnBrk="1" hangingPunct="1"/>
            <a:r>
              <a:rPr lang="nl-NL" b="1" dirty="0"/>
              <a:t>   </a:t>
            </a:r>
            <a:r>
              <a:rPr lang="nl-NL" sz="3600" b="1" dirty="0">
                <a:solidFill>
                  <a:srgbClr val="FFC000"/>
                </a:solidFill>
                <a:latin typeface="+mn-lt"/>
              </a:rPr>
              <a:t>Betrouwbaarheid  &amp;   Validiteit</a:t>
            </a:r>
            <a:endParaRPr lang="en-US" sz="3600" b="1" dirty="0">
              <a:solidFill>
                <a:srgbClr val="FFC000"/>
              </a:solidFill>
              <a:latin typeface="+mn-lt"/>
            </a:endParaRPr>
          </a:p>
        </p:txBody>
      </p:sp>
      <p:sp>
        <p:nvSpPr>
          <p:cNvPr id="4" name="Slide Number Placeholder 3"/>
          <p:cNvSpPr>
            <a:spLocks noGrp="1"/>
          </p:cNvSpPr>
          <p:nvPr>
            <p:ph type="sldNum" sz="quarter" idx="4294967295"/>
          </p:nvPr>
        </p:nvSpPr>
        <p:spPr>
          <a:xfrm>
            <a:off x="11355388" y="6124575"/>
            <a:ext cx="836612" cy="365125"/>
          </a:xfrm>
          <a:prstGeom prst="rect">
            <a:avLst/>
          </a:prstGeom>
        </p:spPr>
        <p:txBody>
          <a:bodyPr/>
          <a:lstStyle/>
          <a:p>
            <a:pPr>
              <a:defRPr/>
            </a:pPr>
            <a:fld id="{083BA1C4-F064-0D49-A564-DF2836A40963}" type="slidenum">
              <a:rPr lang="nl-NL" smtClean="0">
                <a:solidFill>
                  <a:prstClr val="white"/>
                </a:solidFill>
              </a:rPr>
              <a:pPr>
                <a:defRPr/>
              </a:pPr>
              <a:t>5</a:t>
            </a:fld>
            <a:endParaRPr lang="nl-NL">
              <a:solidFill>
                <a:prstClr val="white"/>
              </a:solidFill>
            </a:endParaRPr>
          </a:p>
        </p:txBody>
      </p:sp>
      <p:sp>
        <p:nvSpPr>
          <p:cNvPr id="6" name="Rectangle 3"/>
          <p:cNvSpPr txBox="1">
            <a:spLocks noChangeArrowheads="1"/>
          </p:cNvSpPr>
          <p:nvPr/>
        </p:nvSpPr>
        <p:spPr bwMode="auto">
          <a:xfrm>
            <a:off x="1487979" y="2075537"/>
            <a:ext cx="3901958" cy="349480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defTabSz="457200" fontAlgn="base">
              <a:spcBef>
                <a:spcPct val="20000"/>
              </a:spcBef>
              <a:spcAft>
                <a:spcPct val="0"/>
              </a:spcAft>
              <a:buClr>
                <a:prstClr val="white"/>
              </a:buClr>
              <a:defRPr/>
            </a:pPr>
            <a:r>
              <a:rPr lang="nl-NL" altLang="nl-NL" sz="2400" b="1" dirty="0">
                <a:solidFill>
                  <a:prstClr val="white"/>
                </a:solidFill>
                <a:latin typeface="Arial"/>
                <a:ea typeface="ＭＳ Ｐゴシック" charset="-128"/>
                <a:cs typeface="Arial"/>
              </a:rPr>
              <a:t>Vrij van </a:t>
            </a:r>
            <a:r>
              <a:rPr lang="nl-NL" altLang="nl-NL" sz="2400" b="1" u="sng" dirty="0">
                <a:solidFill>
                  <a:prstClr val="white"/>
                </a:solidFill>
                <a:latin typeface="Arial"/>
                <a:ea typeface="ＭＳ Ｐゴシック" charset="-128"/>
                <a:cs typeface="Arial"/>
              </a:rPr>
              <a:t>toevallige</a:t>
            </a:r>
            <a:r>
              <a:rPr lang="nl-NL" altLang="nl-NL" sz="2400" b="1" dirty="0">
                <a:solidFill>
                  <a:prstClr val="white"/>
                </a:solidFill>
                <a:latin typeface="Arial"/>
                <a:ea typeface="ＭＳ Ｐゴシック" charset="-128"/>
                <a:cs typeface="Arial"/>
              </a:rPr>
              <a:t> fouten</a:t>
            </a:r>
          </a:p>
          <a:p>
            <a:pPr marL="342900" indent="-342900" algn="ctr" defTabSz="457200" fontAlgn="base">
              <a:spcBef>
                <a:spcPct val="20000"/>
              </a:spcBef>
              <a:spcAft>
                <a:spcPct val="0"/>
              </a:spcAft>
              <a:buClr>
                <a:prstClr val="white"/>
              </a:buClr>
              <a:defRPr/>
            </a:pPr>
            <a:endParaRPr lang="nl-NL" altLang="nl-NL" sz="2400" dirty="0">
              <a:solidFill>
                <a:prstClr val="white"/>
              </a:solidFill>
              <a:latin typeface="Arial"/>
              <a:ea typeface="ＭＳ Ｐゴシック" charset="-128"/>
              <a:cs typeface="Arial"/>
            </a:endParaRPr>
          </a:p>
          <a:p>
            <a:pPr marL="342900" indent="-342900" algn="ctr" defTabSz="457200" fontAlgn="base">
              <a:spcBef>
                <a:spcPct val="20000"/>
              </a:spcBef>
              <a:spcAft>
                <a:spcPct val="0"/>
              </a:spcAft>
              <a:buClr>
                <a:prstClr val="white"/>
              </a:buClr>
              <a:defRPr/>
            </a:pPr>
            <a:endParaRPr lang="nl-NL" altLang="nl-NL" sz="24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a:buChar char="•"/>
              <a:defRPr/>
            </a:pPr>
            <a:r>
              <a:rPr lang="nl-NL" altLang="nl-NL" sz="2400" dirty="0">
                <a:solidFill>
                  <a:prstClr val="white"/>
                </a:solidFill>
                <a:latin typeface="Arial"/>
                <a:ea typeface="ＭＳ Ｐゴシック" charset="-128"/>
                <a:cs typeface="Arial"/>
              </a:rPr>
              <a:t>Verkeerd antwoord aangevinkt (</a:t>
            </a:r>
            <a:r>
              <a:rPr lang="nl-NL" altLang="nl-NL" sz="2400" dirty="0" err="1">
                <a:solidFill>
                  <a:prstClr val="white"/>
                </a:solidFill>
                <a:latin typeface="Arial"/>
                <a:ea typeface="ＭＳ Ｐゴシック" charset="-128"/>
                <a:cs typeface="Arial"/>
              </a:rPr>
              <a:t>kwanti</a:t>
            </a:r>
            <a:r>
              <a:rPr lang="nl-NL" altLang="nl-NL" sz="2400" dirty="0">
                <a:solidFill>
                  <a:prstClr val="white"/>
                </a:solidFill>
                <a:latin typeface="Arial"/>
                <a:ea typeface="ＭＳ Ｐゴシック" charset="-128"/>
                <a:cs typeface="Arial"/>
              </a:rPr>
              <a:t>)</a:t>
            </a:r>
          </a:p>
          <a:p>
            <a:pPr marL="342900" indent="-342900" defTabSz="457200" fontAlgn="base">
              <a:spcBef>
                <a:spcPct val="20000"/>
              </a:spcBef>
              <a:spcAft>
                <a:spcPct val="0"/>
              </a:spcAft>
              <a:buClr>
                <a:prstClr val="white"/>
              </a:buClr>
              <a:buFont typeface="Arial"/>
              <a:buChar char="•"/>
              <a:defRPr/>
            </a:pPr>
            <a:r>
              <a:rPr lang="nl-NL" altLang="nl-NL" sz="2400" dirty="0">
                <a:solidFill>
                  <a:prstClr val="white"/>
                </a:solidFill>
                <a:latin typeface="Arial"/>
                <a:ea typeface="ＭＳ Ｐゴシック" charset="-128"/>
                <a:cs typeface="Arial"/>
              </a:rPr>
              <a:t>Foutje met knippen en plakken data</a:t>
            </a:r>
          </a:p>
          <a:p>
            <a:pPr marL="342900" indent="-342900" defTabSz="457200" fontAlgn="base">
              <a:spcBef>
                <a:spcPct val="20000"/>
              </a:spcBef>
              <a:spcAft>
                <a:spcPct val="0"/>
              </a:spcAft>
              <a:buClr>
                <a:prstClr val="white"/>
              </a:buClr>
              <a:buFont typeface="Arial"/>
              <a:buChar char="•"/>
              <a:defRPr/>
            </a:pPr>
            <a:endParaRPr lang="nl-NL" altLang="nl-NL" sz="24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a:buChar char="•"/>
              <a:defRPr/>
            </a:pPr>
            <a:endParaRPr lang="en-US" altLang="nl-NL" sz="2400" dirty="0">
              <a:solidFill>
                <a:prstClr val="white"/>
              </a:solidFill>
              <a:latin typeface="Arial"/>
              <a:ea typeface="ＭＳ Ｐゴシック" charset="-128"/>
              <a:cs typeface="Arial"/>
            </a:endParaRPr>
          </a:p>
        </p:txBody>
      </p:sp>
      <p:sp>
        <p:nvSpPr>
          <p:cNvPr id="7" name="Rectangle 4"/>
          <p:cNvSpPr txBox="1">
            <a:spLocks noChangeArrowheads="1"/>
          </p:cNvSpPr>
          <p:nvPr/>
        </p:nvSpPr>
        <p:spPr>
          <a:xfrm>
            <a:off x="5953499" y="2098473"/>
            <a:ext cx="4631376" cy="3494805"/>
          </a:xfrm>
          <a:prstGeom prst="rect">
            <a:avLst/>
          </a:prstGeom>
          <a:solidFill>
            <a:srgbClr val="7030A0"/>
          </a:solidFill>
        </p:spPr>
        <p:txBody>
          <a:bodyPr>
            <a:normAutofit/>
          </a:bodyPr>
          <a:lstStyle/>
          <a:p>
            <a:pPr marL="342900" indent="-342900" defTabSz="457200" fontAlgn="base">
              <a:spcBef>
                <a:spcPct val="20000"/>
              </a:spcBef>
              <a:spcAft>
                <a:spcPct val="0"/>
              </a:spcAft>
              <a:buClr>
                <a:prstClr val="white"/>
              </a:buClr>
              <a:defRPr/>
            </a:pPr>
            <a:r>
              <a:rPr lang="nl-NL" altLang="nl-NL" sz="2350" b="1" dirty="0">
                <a:solidFill>
                  <a:prstClr val="white"/>
                </a:solidFill>
                <a:latin typeface="Arial"/>
                <a:ea typeface="ＭＳ Ｐゴシック" charset="-128"/>
                <a:cs typeface="Arial"/>
              </a:rPr>
              <a:t>Vrij van </a:t>
            </a:r>
            <a:r>
              <a:rPr lang="nl-NL" altLang="nl-NL" sz="2350" b="1" u="sng" dirty="0">
                <a:solidFill>
                  <a:prstClr val="white"/>
                </a:solidFill>
                <a:latin typeface="Arial"/>
                <a:ea typeface="ＭＳ Ｐゴシック" charset="-128"/>
                <a:cs typeface="Arial"/>
              </a:rPr>
              <a:t>systematische </a:t>
            </a:r>
            <a:r>
              <a:rPr lang="nl-NL" altLang="nl-NL" sz="2350" b="1" dirty="0">
                <a:solidFill>
                  <a:prstClr val="white"/>
                </a:solidFill>
                <a:latin typeface="Arial"/>
                <a:ea typeface="ＭＳ Ｐゴシック" charset="-128"/>
                <a:cs typeface="Arial"/>
              </a:rPr>
              <a:t>fouten: meet je wat je wilt weten?</a:t>
            </a:r>
          </a:p>
          <a:p>
            <a:pPr marL="342900" indent="-342900" defTabSz="457200" fontAlgn="base">
              <a:spcBef>
                <a:spcPct val="20000"/>
              </a:spcBef>
              <a:spcAft>
                <a:spcPct val="0"/>
              </a:spcAft>
              <a:buClr>
                <a:prstClr val="white"/>
              </a:buClr>
              <a:defRPr/>
            </a:pPr>
            <a:endParaRPr lang="nl-NL" altLang="nl-NL" sz="2350" b="1"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defRPr/>
            </a:pPr>
            <a:endParaRPr lang="nl-NL" altLang="nl-NL" sz="2350" b="1"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panose="020B0604020202020204" pitchFamily="34" charset="0"/>
              <a:buChar char="•"/>
              <a:defRPr/>
            </a:pPr>
            <a:r>
              <a:rPr lang="nl-NL" altLang="nl-NL" sz="2350" dirty="0">
                <a:solidFill>
                  <a:prstClr val="white"/>
                </a:solidFill>
                <a:latin typeface="Arial"/>
                <a:ea typeface="ＭＳ Ｐゴシック" charset="-128"/>
                <a:cs typeface="Arial"/>
              </a:rPr>
              <a:t>Verkeerde vragen</a:t>
            </a:r>
          </a:p>
          <a:p>
            <a:pPr marL="342900" indent="-342900" defTabSz="457200" fontAlgn="base">
              <a:spcBef>
                <a:spcPct val="20000"/>
              </a:spcBef>
              <a:spcAft>
                <a:spcPct val="0"/>
              </a:spcAft>
              <a:buClr>
                <a:prstClr val="white"/>
              </a:buClr>
              <a:buFont typeface="Arial" panose="020B0604020202020204" pitchFamily="34" charset="0"/>
              <a:buChar char="•"/>
              <a:defRPr/>
            </a:pPr>
            <a:r>
              <a:rPr lang="nl-NL" altLang="nl-NL" sz="2350" dirty="0">
                <a:solidFill>
                  <a:prstClr val="white"/>
                </a:solidFill>
                <a:latin typeface="Arial"/>
                <a:ea typeface="ＭＳ Ｐゴシック" charset="-128"/>
                <a:cs typeface="Arial"/>
              </a:rPr>
              <a:t>Verkeerde doelgroep</a:t>
            </a:r>
          </a:p>
          <a:p>
            <a:pPr marL="342900" indent="-342900" defTabSz="457200" fontAlgn="base">
              <a:spcBef>
                <a:spcPct val="20000"/>
              </a:spcBef>
              <a:spcAft>
                <a:spcPct val="0"/>
              </a:spcAft>
              <a:buClr>
                <a:prstClr val="white"/>
              </a:buClr>
              <a:buFont typeface="Arial" panose="020B0604020202020204" pitchFamily="34" charset="0"/>
              <a:buChar char="•"/>
              <a:defRPr/>
            </a:pPr>
            <a:r>
              <a:rPr lang="nl-NL" altLang="nl-NL" sz="2350" dirty="0">
                <a:solidFill>
                  <a:prstClr val="white"/>
                </a:solidFill>
                <a:latin typeface="Arial"/>
                <a:ea typeface="ＭＳ Ｐゴシック" charset="-128"/>
                <a:cs typeface="Arial"/>
              </a:rPr>
              <a:t>Verkeerde antwoorden</a:t>
            </a:r>
          </a:p>
          <a:p>
            <a:pPr marL="342900" indent="-342900" algn="ctr" defTabSz="457200" fontAlgn="base">
              <a:spcBef>
                <a:spcPct val="20000"/>
              </a:spcBef>
              <a:spcAft>
                <a:spcPct val="0"/>
              </a:spcAft>
              <a:buClr>
                <a:prstClr val="white"/>
              </a:buClr>
              <a:defRPr/>
            </a:pPr>
            <a:endParaRPr lang="nl-NL" altLang="nl-NL" sz="2400" dirty="0">
              <a:solidFill>
                <a:prstClr val="white"/>
              </a:solidFill>
              <a:latin typeface="Arial"/>
              <a:ea typeface="ＭＳ Ｐゴシック" charset="-128"/>
              <a:cs typeface="Arial"/>
            </a:endParaRPr>
          </a:p>
          <a:p>
            <a:pPr defTabSz="457200" fontAlgn="base">
              <a:spcBef>
                <a:spcPct val="20000"/>
              </a:spcBef>
              <a:spcAft>
                <a:spcPct val="0"/>
              </a:spcAft>
              <a:buClr>
                <a:prstClr val="white"/>
              </a:buClr>
              <a:defRPr/>
            </a:pPr>
            <a:endParaRPr lang="nl-NL" altLang="nl-NL" sz="24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defRPr/>
            </a:pPr>
            <a:endParaRPr lang="nl-NL" altLang="nl-NL" sz="28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a:buChar char="•"/>
              <a:defRPr/>
            </a:pPr>
            <a:endParaRPr lang="nl-NL" altLang="nl-NL" sz="28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a:buChar char="•"/>
              <a:defRPr/>
            </a:pPr>
            <a:endParaRPr lang="nl-NL" altLang="nl-NL" sz="28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buFont typeface="Arial"/>
              <a:buChar char="•"/>
              <a:defRPr/>
            </a:pPr>
            <a:endParaRPr lang="nl-NL" altLang="nl-NL" sz="2800" dirty="0">
              <a:solidFill>
                <a:prstClr val="white"/>
              </a:solidFill>
              <a:latin typeface="Arial"/>
              <a:ea typeface="ＭＳ Ｐゴシック" charset="-128"/>
              <a:cs typeface="Arial"/>
            </a:endParaRPr>
          </a:p>
          <a:p>
            <a:pPr marL="342900" indent="-342900" defTabSz="457200" fontAlgn="base">
              <a:spcBef>
                <a:spcPct val="20000"/>
              </a:spcBef>
              <a:spcAft>
                <a:spcPct val="0"/>
              </a:spcAft>
              <a:buClr>
                <a:prstClr val="white"/>
              </a:buClr>
              <a:defRPr/>
            </a:pPr>
            <a:endParaRPr lang="en-US" altLang="nl-NL" sz="2800" dirty="0">
              <a:solidFill>
                <a:prstClr val="white"/>
              </a:solidFill>
              <a:latin typeface="Arial"/>
              <a:ea typeface="ＭＳ Ｐゴシック" charset="-128"/>
              <a:cs typeface="Arial"/>
            </a:endParaRPr>
          </a:p>
        </p:txBody>
      </p:sp>
      <p:sp>
        <p:nvSpPr>
          <p:cNvPr id="10" name="Curved Up Arrow 9"/>
          <p:cNvSpPr/>
          <p:nvPr/>
        </p:nvSpPr>
        <p:spPr>
          <a:xfrm>
            <a:off x="3459679" y="5593277"/>
            <a:ext cx="4524499" cy="106878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nl-NL">
              <a:solidFill>
                <a:prstClr val="black"/>
              </a:solidFill>
            </a:endParaRPr>
          </a:p>
        </p:txBody>
      </p:sp>
      <p:sp>
        <p:nvSpPr>
          <p:cNvPr id="11" name="TextBox 10"/>
          <p:cNvSpPr txBox="1"/>
          <p:nvPr/>
        </p:nvSpPr>
        <p:spPr>
          <a:xfrm>
            <a:off x="4665024" y="6120368"/>
            <a:ext cx="1953491" cy="369332"/>
          </a:xfrm>
          <a:prstGeom prst="rect">
            <a:avLst/>
          </a:prstGeom>
          <a:noFill/>
        </p:spPr>
        <p:txBody>
          <a:bodyPr wrap="square" rtlCol="0">
            <a:spAutoFit/>
          </a:bodyPr>
          <a:lstStyle/>
          <a:p>
            <a:pPr algn="ctr" defTabSz="457200" fontAlgn="base">
              <a:spcBef>
                <a:spcPct val="0"/>
              </a:spcBef>
              <a:spcAft>
                <a:spcPct val="0"/>
              </a:spcAft>
            </a:pPr>
            <a:r>
              <a:rPr lang="nl-NL" b="1" dirty="0">
                <a:solidFill>
                  <a:prstClr val="black"/>
                </a:solidFill>
                <a:latin typeface="Arial" charset="0"/>
                <a:ea typeface="ＭＳ Ｐゴシック" charset="-128"/>
              </a:rPr>
              <a:t>Voorwaarde</a:t>
            </a:r>
          </a:p>
        </p:txBody>
      </p:sp>
    </p:spTree>
    <p:extLst>
      <p:ext uri="{BB962C8B-B14F-4D97-AF65-F5344CB8AC3E}">
        <p14:creationId xmlns:p14="http://schemas.microsoft.com/office/powerpoint/2010/main" val="12048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109968"/>
            <a:ext cx="11077575" cy="905571"/>
          </a:xfrm>
        </p:spPr>
        <p:txBody>
          <a:bodyPr>
            <a:normAutofit/>
          </a:bodyPr>
          <a:lstStyle/>
          <a:p>
            <a:endParaRPr lang="nl-NL" sz="3600" b="1" dirty="0">
              <a:solidFill>
                <a:srgbClr val="FFC000"/>
              </a:solidFill>
              <a:latin typeface="+mn-lt"/>
            </a:endParaRPr>
          </a:p>
        </p:txBody>
      </p:sp>
      <p:sp>
        <p:nvSpPr>
          <p:cNvPr id="3" name="Content Placeholder 2"/>
          <p:cNvSpPr>
            <a:spLocks noGrp="1"/>
          </p:cNvSpPr>
          <p:nvPr>
            <p:ph sz="half" idx="1"/>
          </p:nvPr>
        </p:nvSpPr>
        <p:spPr>
          <a:xfrm>
            <a:off x="276224" y="2207920"/>
            <a:ext cx="9502777" cy="3724275"/>
          </a:xfrm>
        </p:spPr>
        <p:txBody>
          <a:bodyPr>
            <a:normAutofit fontScale="92500" lnSpcReduction="20000"/>
          </a:bodyPr>
          <a:lstStyle/>
          <a:p>
            <a:r>
              <a:rPr lang="nl-NL" sz="3200" dirty="0">
                <a:solidFill>
                  <a:schemeClr val="accent2">
                    <a:lumMod val="10000"/>
                  </a:schemeClr>
                </a:solidFill>
                <a:latin typeface="+mn-lt"/>
              </a:rPr>
              <a:t> </a:t>
            </a:r>
            <a:r>
              <a:rPr lang="nl-NL" sz="3200" dirty="0">
                <a:solidFill>
                  <a:srgbClr val="FF0000"/>
                </a:solidFill>
                <a:latin typeface="+mn-lt"/>
              </a:rPr>
              <a:t>Niveau studenten afstuderen CB </a:t>
            </a:r>
            <a:r>
              <a:rPr lang="nl-NL" sz="3200" dirty="0" err="1">
                <a:solidFill>
                  <a:srgbClr val="FF0000"/>
                </a:solidFill>
                <a:latin typeface="+mn-lt"/>
              </a:rPr>
              <a:t>vs</a:t>
            </a:r>
            <a:r>
              <a:rPr lang="nl-NL" sz="3200" dirty="0">
                <a:solidFill>
                  <a:srgbClr val="FF0000"/>
                </a:solidFill>
                <a:latin typeface="+mn-lt"/>
              </a:rPr>
              <a:t> CO</a:t>
            </a:r>
          </a:p>
          <a:p>
            <a:r>
              <a:rPr lang="nl-NL" sz="3200" dirty="0">
                <a:solidFill>
                  <a:schemeClr val="accent5"/>
                </a:solidFill>
                <a:latin typeface="+mn-lt"/>
              </a:rPr>
              <a:t> Betrouwbaarheid, validiteit</a:t>
            </a:r>
          </a:p>
          <a:p>
            <a:r>
              <a:rPr lang="nl-NL" sz="3200" dirty="0">
                <a:solidFill>
                  <a:schemeClr val="accent5"/>
                </a:solidFill>
                <a:latin typeface="+mn-lt"/>
              </a:rPr>
              <a:t> Steekproefgrootte</a:t>
            </a:r>
          </a:p>
          <a:p>
            <a:r>
              <a:rPr lang="nl-NL" sz="3200" dirty="0">
                <a:solidFill>
                  <a:schemeClr val="accent5"/>
                </a:solidFill>
                <a:latin typeface="+mn-lt"/>
              </a:rPr>
              <a:t> Enquête tips &amp; meetniveaus</a:t>
            </a:r>
          </a:p>
          <a:p>
            <a:r>
              <a:rPr lang="nl-NL" sz="3200" dirty="0">
                <a:solidFill>
                  <a:schemeClr val="accent5"/>
                </a:solidFill>
                <a:latin typeface="+mn-lt"/>
              </a:rPr>
              <a:t> </a:t>
            </a:r>
            <a:r>
              <a:rPr lang="nl-NL" sz="3200" dirty="0" err="1">
                <a:solidFill>
                  <a:schemeClr val="accent5"/>
                </a:solidFill>
                <a:latin typeface="+mn-lt"/>
              </a:rPr>
              <a:t>Univariate</a:t>
            </a:r>
            <a:r>
              <a:rPr lang="nl-NL" sz="3200" dirty="0">
                <a:solidFill>
                  <a:schemeClr val="accent5"/>
                </a:solidFill>
                <a:latin typeface="+mn-lt"/>
              </a:rPr>
              <a:t> &amp; </a:t>
            </a:r>
            <a:r>
              <a:rPr lang="nl-NL" sz="3200" dirty="0" err="1">
                <a:solidFill>
                  <a:schemeClr val="accent5"/>
                </a:solidFill>
                <a:latin typeface="+mn-lt"/>
              </a:rPr>
              <a:t>bivariate</a:t>
            </a:r>
            <a:r>
              <a:rPr lang="nl-NL" sz="3200" dirty="0">
                <a:solidFill>
                  <a:schemeClr val="accent5"/>
                </a:solidFill>
                <a:latin typeface="+mn-lt"/>
              </a:rPr>
              <a:t> analyses</a:t>
            </a:r>
          </a:p>
          <a:p>
            <a:r>
              <a:rPr lang="nl-NL" sz="3200" dirty="0">
                <a:solidFill>
                  <a:schemeClr val="accent5"/>
                </a:solidFill>
                <a:latin typeface="+mn-lt"/>
              </a:rPr>
              <a:t> Centrummaten &amp; spreidingsmaten</a:t>
            </a:r>
          </a:p>
          <a:p>
            <a:r>
              <a:rPr lang="nl-NL" sz="3200" dirty="0">
                <a:solidFill>
                  <a:schemeClr val="accent5"/>
                </a:solidFill>
                <a:latin typeface="+mn-lt"/>
              </a:rPr>
              <a:t> Intro SPSS</a:t>
            </a:r>
          </a:p>
          <a:p>
            <a:r>
              <a:rPr lang="nl-NL" sz="3200" dirty="0">
                <a:solidFill>
                  <a:schemeClr val="accent5"/>
                </a:solidFill>
                <a:latin typeface="+mn-lt"/>
              </a:rPr>
              <a:t> Analyses: </a:t>
            </a:r>
            <a:r>
              <a:rPr lang="nl-NL" sz="3200" dirty="0" err="1">
                <a:solidFill>
                  <a:schemeClr val="accent5"/>
                </a:solidFill>
                <a:latin typeface="+mn-lt"/>
              </a:rPr>
              <a:t>Chikwadraat</a:t>
            </a:r>
            <a:r>
              <a:rPr lang="nl-NL" sz="3200" dirty="0">
                <a:solidFill>
                  <a:schemeClr val="accent5"/>
                </a:solidFill>
                <a:latin typeface="+mn-lt"/>
              </a:rPr>
              <a:t>, t-toets, factoranalyse</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50</a:t>
            </a:fld>
            <a:endParaRPr lang="nl-NL"/>
          </a:p>
        </p:txBody>
      </p:sp>
    </p:spTree>
    <p:extLst>
      <p:ext uri="{BB962C8B-B14F-4D97-AF65-F5344CB8AC3E}">
        <p14:creationId xmlns:p14="http://schemas.microsoft.com/office/powerpoint/2010/main" val="465349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434F-79D8-7549-8CBA-70903032C98B}"/>
              </a:ext>
            </a:extLst>
          </p:cNvPr>
          <p:cNvSpPr>
            <a:spLocks noGrp="1"/>
          </p:cNvSpPr>
          <p:nvPr>
            <p:ph type="title"/>
          </p:nvPr>
        </p:nvSpPr>
        <p:spPr/>
        <p:txBody>
          <a:bodyPr/>
          <a:lstStyle/>
          <a:p>
            <a:pPr algn="ctr"/>
            <a:r>
              <a:rPr lang="en-US" dirty="0" err="1"/>
              <a:t>Vragen</a:t>
            </a:r>
            <a:r>
              <a:rPr lang="en-US" dirty="0"/>
              <a:t>?</a:t>
            </a:r>
          </a:p>
        </p:txBody>
      </p:sp>
      <p:sp>
        <p:nvSpPr>
          <p:cNvPr id="3" name="Content Placeholder 2">
            <a:extLst>
              <a:ext uri="{FF2B5EF4-FFF2-40B4-BE49-F238E27FC236}">
                <a16:creationId xmlns:a16="http://schemas.microsoft.com/office/drawing/2014/main" id="{F4D3A91C-BAE6-9D4E-96E7-A41D864F63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141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713679"/>
            <a:ext cx="11077575" cy="905571"/>
          </a:xfrm>
        </p:spPr>
        <p:txBody>
          <a:bodyPr>
            <a:normAutofit/>
          </a:bodyPr>
          <a:lstStyle/>
          <a:p>
            <a:r>
              <a:rPr lang="nl-NL" sz="3600" b="1" dirty="0">
                <a:solidFill>
                  <a:srgbClr val="FFC000"/>
                </a:solidFill>
                <a:latin typeface="+mn-lt"/>
              </a:rPr>
              <a:t>Onderzoekverantwoording</a:t>
            </a:r>
            <a:endParaRPr lang="en-US" sz="3600" b="1" dirty="0">
              <a:solidFill>
                <a:srgbClr val="FFC000"/>
              </a:solidFill>
              <a:latin typeface="+mn-lt"/>
            </a:endParaRPr>
          </a:p>
        </p:txBody>
      </p:sp>
      <p:sp>
        <p:nvSpPr>
          <p:cNvPr id="3" name="Content Placeholder 2"/>
          <p:cNvSpPr>
            <a:spLocks noGrp="1"/>
          </p:cNvSpPr>
          <p:nvPr>
            <p:ph idx="1"/>
          </p:nvPr>
        </p:nvSpPr>
        <p:spPr>
          <a:xfrm>
            <a:off x="276226" y="1619250"/>
            <a:ext cx="11373230" cy="4100513"/>
          </a:xfrm>
        </p:spPr>
        <p:txBody>
          <a:bodyPr>
            <a:normAutofit lnSpcReduction="10000"/>
          </a:bodyPr>
          <a:lstStyle/>
          <a:p>
            <a:pPr marL="0" lvl="0" indent="0">
              <a:lnSpc>
                <a:spcPct val="100000"/>
              </a:lnSpc>
              <a:spcBef>
                <a:spcPts val="0"/>
              </a:spcBef>
              <a:buNone/>
            </a:pPr>
            <a:r>
              <a:rPr lang="nl-NL" sz="3200" b="1" dirty="0">
                <a:solidFill>
                  <a:schemeClr val="tx2"/>
                </a:solidFill>
                <a:latin typeface="Calibri"/>
                <a:cs typeface="+mn-cs"/>
              </a:rPr>
              <a:t>Bijvoorbeeld Validiteit: </a:t>
            </a:r>
          </a:p>
          <a:p>
            <a:pPr marL="0" lvl="0" indent="0">
              <a:lnSpc>
                <a:spcPct val="100000"/>
              </a:lnSpc>
              <a:spcBef>
                <a:spcPts val="0"/>
              </a:spcBef>
              <a:buNone/>
            </a:pPr>
            <a:endParaRPr lang="nl-NL" sz="3200" dirty="0">
              <a:solidFill>
                <a:schemeClr val="tx2"/>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“Ik heb er goed op gelet dat de antwoorden bij de vragen pasten. </a:t>
            </a:r>
          </a:p>
          <a:p>
            <a:pPr marL="0" lvl="0" indent="0">
              <a:lnSpc>
                <a:spcPct val="100000"/>
              </a:lnSpc>
              <a:spcBef>
                <a:spcPts val="0"/>
              </a:spcBef>
              <a:buNone/>
            </a:pPr>
            <a:endParaRPr lang="nl-NL" sz="3200" i="1" dirty="0">
              <a:solidFill>
                <a:srgbClr val="7030A0"/>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Ik heb na een proefenquête gecheckt of de vragen begrepen werden door de respondent. En eventueel aangepast.</a:t>
            </a:r>
          </a:p>
          <a:p>
            <a:pPr marL="0" lvl="0" indent="0">
              <a:lnSpc>
                <a:spcPct val="100000"/>
              </a:lnSpc>
              <a:spcBef>
                <a:spcPts val="0"/>
              </a:spcBef>
              <a:buNone/>
            </a:pPr>
            <a:endParaRPr lang="nl-NL" sz="3200" i="1" dirty="0">
              <a:solidFill>
                <a:srgbClr val="7030A0"/>
              </a:solidFill>
              <a:latin typeface="Calibri"/>
              <a:cs typeface="+mn-cs"/>
            </a:endParaRPr>
          </a:p>
          <a:p>
            <a:pPr marL="0" lvl="0" indent="0">
              <a:lnSpc>
                <a:spcPct val="100000"/>
              </a:lnSpc>
              <a:spcBef>
                <a:spcPts val="0"/>
              </a:spcBef>
              <a:buNone/>
            </a:pPr>
            <a:r>
              <a:rPr lang="nl-NL" sz="3200" i="1" dirty="0">
                <a:solidFill>
                  <a:srgbClr val="7030A0"/>
                </a:solidFill>
                <a:latin typeface="Calibri"/>
                <a:cs typeface="+mn-cs"/>
              </a:rPr>
              <a:t>Ik heb gecheckt of er vragen misten. Vragenlijst was volledig. Vragen zijn afgeleid van de </a:t>
            </a:r>
            <a:r>
              <a:rPr lang="nl-NL" sz="3200" i="1" dirty="0" err="1">
                <a:solidFill>
                  <a:srgbClr val="7030A0"/>
                </a:solidFill>
                <a:latin typeface="Calibri"/>
                <a:cs typeface="+mn-cs"/>
              </a:rPr>
              <a:t>subdeelvragen</a:t>
            </a:r>
            <a:r>
              <a:rPr lang="nl-NL" sz="3200" i="1" dirty="0">
                <a:solidFill>
                  <a:srgbClr val="7030A0"/>
                </a:solidFill>
                <a:latin typeface="Calibri"/>
                <a:cs typeface="+mn-cs"/>
              </a:rPr>
              <a:t>.”</a:t>
            </a:r>
          </a:p>
          <a:p>
            <a:pPr marL="0" lvl="0" indent="0">
              <a:lnSpc>
                <a:spcPct val="100000"/>
              </a:lnSpc>
              <a:spcBef>
                <a:spcPts val="0"/>
              </a:spcBef>
              <a:buNone/>
            </a:pPr>
            <a:endParaRPr lang="nl-NL" sz="3200" dirty="0">
              <a:solidFill>
                <a:srgbClr val="DC9547"/>
              </a:solidFill>
              <a:latin typeface="Calibri"/>
              <a:cs typeface="+mn-cs"/>
            </a:endParaRPr>
          </a:p>
          <a:p>
            <a:pPr marL="0" lvl="0" indent="0">
              <a:lnSpc>
                <a:spcPct val="100000"/>
              </a:lnSpc>
              <a:spcBef>
                <a:spcPts val="0"/>
              </a:spcBef>
              <a:buNone/>
            </a:pPr>
            <a:endParaRPr lang="nl-NL" sz="3200" dirty="0">
              <a:solidFill>
                <a:srgbClr val="DC9547"/>
              </a:solidFill>
              <a:latin typeface="Calibri"/>
              <a:cs typeface="+mn-cs"/>
            </a:endParaRPr>
          </a:p>
        </p:txBody>
      </p:sp>
    </p:spTree>
    <p:extLst>
      <p:ext uri="{BB962C8B-B14F-4D97-AF65-F5344CB8AC3E}">
        <p14:creationId xmlns:p14="http://schemas.microsoft.com/office/powerpoint/2010/main" val="164246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79424" y="1250784"/>
            <a:ext cx="11077575" cy="905571"/>
          </a:xfrm>
        </p:spPr>
        <p:txBody>
          <a:bodyPr/>
          <a:lstStyle/>
          <a:p>
            <a:r>
              <a:rPr lang="nl-NL" b="1" dirty="0">
                <a:solidFill>
                  <a:srgbClr val="FFC000"/>
                </a:solidFill>
                <a:ea typeface="ＭＳ Ｐゴシック" pitchFamily="1" charset="-128"/>
              </a:rPr>
              <a:t>Betrouwbaarheid</a:t>
            </a:r>
            <a:endParaRPr lang="en-US" b="1" dirty="0">
              <a:solidFill>
                <a:srgbClr val="FFC000"/>
              </a:solidFill>
              <a:ea typeface="ＭＳ Ｐゴシック" pitchFamily="1" charset="-128"/>
            </a:endParaRPr>
          </a:p>
        </p:txBody>
      </p:sp>
      <p:sp>
        <p:nvSpPr>
          <p:cNvPr id="180227" name="Rectangle 3"/>
          <p:cNvSpPr>
            <a:spLocks noGrp="1" noChangeArrowheads="1"/>
          </p:cNvSpPr>
          <p:nvPr>
            <p:ph idx="1"/>
          </p:nvPr>
        </p:nvSpPr>
        <p:spPr>
          <a:xfrm>
            <a:off x="276224" y="2414589"/>
            <a:ext cx="10515600" cy="3433763"/>
          </a:xfrm>
        </p:spPr>
        <p:txBody>
          <a:bodyPr/>
          <a:lstStyle/>
          <a:p>
            <a:pPr marL="457200" lvl="1" indent="0">
              <a:buNone/>
            </a:pPr>
            <a:endParaRPr lang="nl-NL" sz="2600" dirty="0">
              <a:ea typeface="ＭＳ Ｐゴシック" pitchFamily="1" charset="-128"/>
            </a:endParaRPr>
          </a:p>
          <a:p>
            <a:pPr marL="990600" lvl="1" indent="-533400"/>
            <a:r>
              <a:rPr lang="nl-NL" sz="3200" dirty="0">
                <a:solidFill>
                  <a:schemeClr val="tx2"/>
                </a:solidFill>
                <a:latin typeface="+mn-lt"/>
                <a:ea typeface="ＭＳ Ｐゴシック" pitchFamily="1" charset="-128"/>
              </a:rPr>
              <a:t>Mate waarin resultaten </a:t>
            </a:r>
            <a:r>
              <a:rPr lang="nl-NL" sz="3200" u="sng" dirty="0">
                <a:solidFill>
                  <a:schemeClr val="tx2"/>
                </a:solidFill>
                <a:latin typeface="+mn-lt"/>
                <a:ea typeface="ＭＳ Ｐゴシック" pitchFamily="1" charset="-128"/>
              </a:rPr>
              <a:t>niet toevallig</a:t>
            </a:r>
            <a:r>
              <a:rPr lang="nl-NL" sz="3200" dirty="0">
                <a:solidFill>
                  <a:schemeClr val="tx2"/>
                </a:solidFill>
                <a:latin typeface="+mn-lt"/>
                <a:ea typeface="ＭＳ Ｐゴシック" pitchFamily="1" charset="-128"/>
              </a:rPr>
              <a:t> zijn.</a:t>
            </a:r>
          </a:p>
          <a:p>
            <a:pPr marL="990600" lvl="1" indent="-533400"/>
            <a:endParaRPr lang="nl-NL" sz="3200" dirty="0">
              <a:solidFill>
                <a:schemeClr val="tx2"/>
              </a:solidFill>
              <a:latin typeface="+mn-lt"/>
              <a:ea typeface="ＭＳ Ｐゴシック" pitchFamily="1" charset="-128"/>
            </a:endParaRPr>
          </a:p>
          <a:p>
            <a:pPr marL="990600" lvl="1" indent="-533400"/>
            <a:r>
              <a:rPr lang="nl-NL" sz="3200" dirty="0">
                <a:solidFill>
                  <a:schemeClr val="tx2"/>
                </a:solidFill>
                <a:latin typeface="+mn-lt"/>
                <a:ea typeface="ＭＳ Ｐゴシック" pitchFamily="1" charset="-128"/>
              </a:rPr>
              <a:t>Oftewel: mate waarin bij herhaling van onderzoek dezelfde uitkomsten resulteren. </a:t>
            </a:r>
          </a:p>
          <a:p>
            <a:pPr marL="990600" lvl="1" indent="-533400"/>
            <a:endParaRPr lang="nl-NL" sz="3200" dirty="0">
              <a:solidFill>
                <a:schemeClr val="tx2"/>
              </a:solidFill>
              <a:latin typeface="+mn-lt"/>
              <a:ea typeface="ＭＳ Ｐゴシック" pitchFamily="1" charset="-128"/>
            </a:endParaRPr>
          </a:p>
          <a:p>
            <a:pPr marL="990600" lvl="1" indent="-533400"/>
            <a:r>
              <a:rPr lang="nl-NL" sz="3200" dirty="0">
                <a:solidFill>
                  <a:schemeClr val="tx2"/>
                </a:solidFill>
                <a:latin typeface="+mn-lt"/>
                <a:ea typeface="ＭＳ Ｐゴシック" pitchFamily="1" charset="-128"/>
              </a:rPr>
              <a:t>Belangrijk bij kwantitatief onderzoek met </a:t>
            </a:r>
            <a:r>
              <a:rPr lang="nl-NL" sz="3200" u="sng" dirty="0">
                <a:solidFill>
                  <a:schemeClr val="tx2"/>
                </a:solidFill>
                <a:latin typeface="+mn-lt"/>
                <a:ea typeface="ＭＳ Ｐゴシック" pitchFamily="1" charset="-128"/>
              </a:rPr>
              <a:t>steekproef</a:t>
            </a:r>
            <a:r>
              <a:rPr lang="nl-NL" sz="3200" dirty="0">
                <a:solidFill>
                  <a:schemeClr val="tx2"/>
                </a:solidFill>
                <a:latin typeface="+mn-lt"/>
                <a:ea typeface="ＭＳ Ｐゴシック" pitchFamily="1" charset="-128"/>
              </a:rPr>
              <a:t>.</a:t>
            </a:r>
          </a:p>
        </p:txBody>
      </p:sp>
      <p:pic>
        <p:nvPicPr>
          <p:cNvPr id="4100" name="Picture 7" descr="http://www.vertenonlinemarketing.nl/images/Plaatje%20steekproef.png"/>
          <p:cNvPicPr>
            <a:picLocks noChangeAspect="1" noChangeArrowheads="1"/>
          </p:cNvPicPr>
          <p:nvPr/>
        </p:nvPicPr>
        <p:blipFill>
          <a:blip r:embed="rId3"/>
          <a:srcRect/>
          <a:stretch>
            <a:fillRect/>
          </a:stretch>
        </p:blipFill>
        <p:spPr bwMode="auto">
          <a:xfrm>
            <a:off x="8636000" y="233363"/>
            <a:ext cx="3136373" cy="3110559"/>
          </a:xfrm>
          <a:prstGeom prst="rect">
            <a:avLst/>
          </a:prstGeom>
          <a:noFill/>
          <a:ln w="9525">
            <a:noFill/>
            <a:miter lim="800000"/>
            <a:headEnd/>
            <a:tailEnd/>
          </a:ln>
        </p:spPr>
      </p:pic>
    </p:spTree>
    <p:extLst>
      <p:ext uri="{BB962C8B-B14F-4D97-AF65-F5344CB8AC3E}">
        <p14:creationId xmlns:p14="http://schemas.microsoft.com/office/powerpoint/2010/main" val="37601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109968"/>
            <a:ext cx="11077575" cy="905571"/>
          </a:xfrm>
        </p:spPr>
        <p:txBody>
          <a:bodyPr/>
          <a:lstStyle/>
          <a:p>
            <a:endParaRPr lang="nl-NL" b="1" dirty="0">
              <a:solidFill>
                <a:srgbClr val="FFC000"/>
              </a:solidFill>
              <a:latin typeface="+mn-lt"/>
            </a:endParaRPr>
          </a:p>
        </p:txBody>
      </p:sp>
      <p:sp>
        <p:nvSpPr>
          <p:cNvPr id="3" name="Content Placeholder 2"/>
          <p:cNvSpPr>
            <a:spLocks noGrp="1"/>
          </p:cNvSpPr>
          <p:nvPr>
            <p:ph sz="half" idx="1"/>
          </p:nvPr>
        </p:nvSpPr>
        <p:spPr>
          <a:xfrm>
            <a:off x="276224" y="2242259"/>
            <a:ext cx="9502777" cy="3724275"/>
          </a:xfrm>
        </p:spPr>
        <p:txBody>
          <a:bodyPr>
            <a:normAutofit/>
          </a:bodyPr>
          <a:lstStyle/>
          <a:p>
            <a:r>
              <a:rPr lang="nl-NL" sz="3200" dirty="0">
                <a:solidFill>
                  <a:srgbClr val="FF0000"/>
                </a:solidFill>
                <a:latin typeface="+mn-lt"/>
              </a:rPr>
              <a:t>Steekproefgrootte</a:t>
            </a:r>
          </a:p>
          <a:p>
            <a:endParaRPr lang="nl-NL" sz="3200" dirty="0">
              <a:solidFill>
                <a:schemeClr val="tx2">
                  <a:lumMod val="50000"/>
                </a:schemeClr>
              </a:solidFill>
            </a:endParaRPr>
          </a:p>
          <a:p>
            <a:pPr marL="0" indent="0">
              <a:buNone/>
            </a:pPr>
            <a:endParaRPr lang="nl-NL" sz="3200" dirty="0">
              <a:solidFill>
                <a:srgbClr val="FF0000"/>
              </a:solidFill>
            </a:endParaRPr>
          </a:p>
          <a:p>
            <a:endParaRPr lang="nl-NL" sz="3200" dirty="0">
              <a:solidFill>
                <a:srgbClr val="FF0000"/>
              </a:solidFill>
            </a:endParaRPr>
          </a:p>
          <a:p>
            <a:endParaRPr lang="nl-NL" sz="3200" dirty="0"/>
          </a:p>
          <a:p>
            <a:endParaRPr lang="nl-NL" sz="3200" dirty="0"/>
          </a:p>
        </p:txBody>
      </p:sp>
      <p:sp>
        <p:nvSpPr>
          <p:cNvPr id="4" name="Slide Number Placeholder 3"/>
          <p:cNvSpPr>
            <a:spLocks noGrp="1"/>
          </p:cNvSpPr>
          <p:nvPr>
            <p:ph type="sldNum" sz="quarter" idx="4294967295"/>
          </p:nvPr>
        </p:nvSpPr>
        <p:spPr>
          <a:xfrm>
            <a:off x="9779001" y="6124576"/>
            <a:ext cx="627063" cy="365125"/>
          </a:xfrm>
          <a:prstGeom prst="rect">
            <a:avLst/>
          </a:prstGeom>
        </p:spPr>
        <p:txBody>
          <a:bodyPr/>
          <a:lstStyle/>
          <a:p>
            <a:pPr>
              <a:defRPr/>
            </a:pPr>
            <a:fld id="{083BA1C4-F064-0D49-A564-DF2836A40963}" type="slidenum">
              <a:rPr lang="nl-NL" smtClean="0"/>
              <a:pPr>
                <a:defRPr/>
              </a:pPr>
              <a:t>8</a:t>
            </a:fld>
            <a:endParaRPr lang="nl-NL"/>
          </a:p>
        </p:txBody>
      </p:sp>
    </p:spTree>
    <p:extLst>
      <p:ext uri="{BB962C8B-B14F-4D97-AF65-F5344CB8AC3E}">
        <p14:creationId xmlns:p14="http://schemas.microsoft.com/office/powerpoint/2010/main" val="113479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083BA1C4-F064-0D49-A564-DF2836A40963}" type="slidenum">
              <a:rPr lang="nl-NL" smtClean="0">
                <a:solidFill>
                  <a:prstClr val="white"/>
                </a:solidFill>
              </a:rPr>
              <a:pPr>
                <a:defRPr/>
              </a:pPr>
              <a:t>9</a:t>
            </a:fld>
            <a:endParaRPr lang="nl-NL">
              <a:solidFill>
                <a:prstClr val="white"/>
              </a:solidFill>
            </a:endParaRPr>
          </a:p>
        </p:txBody>
      </p:sp>
      <p:sp>
        <p:nvSpPr>
          <p:cNvPr id="2" name="Title 1"/>
          <p:cNvSpPr>
            <a:spLocks noGrp="1"/>
          </p:cNvSpPr>
          <p:nvPr>
            <p:ph type="title" idx="4294967295"/>
          </p:nvPr>
        </p:nvSpPr>
        <p:spPr>
          <a:xfrm>
            <a:off x="276225" y="908075"/>
            <a:ext cx="11077575" cy="904875"/>
          </a:xfrm>
        </p:spPr>
        <p:txBody>
          <a:bodyPr>
            <a:normAutofit/>
          </a:bodyPr>
          <a:lstStyle/>
          <a:p>
            <a:r>
              <a:rPr lang="nl-NL" sz="3600" b="1" dirty="0">
                <a:solidFill>
                  <a:srgbClr val="FFC000"/>
                </a:solidFill>
                <a:latin typeface="+mn-lt"/>
              </a:rPr>
              <a:t>Steekproef</a:t>
            </a:r>
          </a:p>
        </p:txBody>
      </p:sp>
      <p:pic>
        <p:nvPicPr>
          <p:cNvPr id="5" name="Picture 2" descr="http://www.allesovermarktonderzoek.nl/sites/default/files/afbeeldingen_inhoudspaginas/afbeeldingen_tussen_tekst/Schema-Steekproef.gif"/>
          <p:cNvPicPr>
            <a:picLocks noChangeAspect="1" noChangeArrowheads="1"/>
          </p:cNvPicPr>
          <p:nvPr/>
        </p:nvPicPr>
        <p:blipFill>
          <a:blip r:embed="rId3"/>
          <a:srcRect t="16589"/>
          <a:stretch>
            <a:fillRect/>
          </a:stretch>
        </p:blipFill>
        <p:spPr bwMode="auto">
          <a:xfrm>
            <a:off x="2380816" y="2087563"/>
            <a:ext cx="7072534" cy="3792396"/>
          </a:xfrm>
          <a:prstGeom prst="rect">
            <a:avLst/>
          </a:prstGeom>
          <a:noFill/>
        </p:spPr>
      </p:pic>
      <p:sp>
        <p:nvSpPr>
          <p:cNvPr id="6" name="Rectangular Callout 5"/>
          <p:cNvSpPr/>
          <p:nvPr/>
        </p:nvSpPr>
        <p:spPr>
          <a:xfrm>
            <a:off x="7801236" y="764276"/>
            <a:ext cx="2866764" cy="1593921"/>
          </a:xfrm>
          <a:prstGeom prst="wedgeRectCallout">
            <a:avLst>
              <a:gd name="adj1" fmla="val -47462"/>
              <a:gd name="adj2" fmla="val 103574"/>
            </a:avLst>
          </a:prstGeom>
          <a:solidFill>
            <a:srgbClr val="B48B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a:solidFill>
                  <a:prstClr val="white"/>
                </a:solidFill>
              </a:rPr>
              <a:t>Iedereen waarover je uitspraken wilt doen</a:t>
            </a:r>
          </a:p>
          <a:p>
            <a:pPr algn="ctr"/>
            <a:r>
              <a:rPr lang="nl-NL" sz="2000" b="1" dirty="0">
                <a:solidFill>
                  <a:prstClr val="white"/>
                </a:solidFill>
              </a:rPr>
              <a:t>= </a:t>
            </a:r>
          </a:p>
          <a:p>
            <a:pPr algn="ctr"/>
            <a:r>
              <a:rPr lang="nl-NL" sz="2000" b="1" dirty="0">
                <a:solidFill>
                  <a:prstClr val="white"/>
                </a:solidFill>
              </a:rPr>
              <a:t>Onderzoeksdoelgroep / Domein</a:t>
            </a:r>
          </a:p>
        </p:txBody>
      </p:sp>
      <p:sp>
        <p:nvSpPr>
          <p:cNvPr id="7" name="Rectangular Callout 6"/>
          <p:cNvSpPr/>
          <p:nvPr/>
        </p:nvSpPr>
        <p:spPr>
          <a:xfrm>
            <a:off x="1769660" y="5506303"/>
            <a:ext cx="2784143" cy="1239720"/>
          </a:xfrm>
          <a:prstGeom prst="wedgeRectCallout">
            <a:avLst>
              <a:gd name="adj1" fmla="val 43533"/>
              <a:gd name="adj2" fmla="val -98794"/>
            </a:avLst>
          </a:prstGeom>
          <a:solidFill>
            <a:srgbClr val="EE801C"/>
          </a:solidFill>
          <a:ln>
            <a:solidFill>
              <a:srgbClr val="EE801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solidFill>
                  <a:prstClr val="white"/>
                </a:solidFill>
              </a:rPr>
              <a:t>Selectie uit de populatie</a:t>
            </a:r>
          </a:p>
        </p:txBody>
      </p:sp>
      <p:sp>
        <p:nvSpPr>
          <p:cNvPr id="9" name="Cloud Callout 8"/>
          <p:cNvSpPr/>
          <p:nvPr/>
        </p:nvSpPr>
        <p:spPr>
          <a:xfrm>
            <a:off x="7121478" y="4858034"/>
            <a:ext cx="3089322" cy="1296538"/>
          </a:xfrm>
          <a:prstGeom prst="cloudCallout">
            <a:avLst>
              <a:gd name="adj1" fmla="val -100352"/>
              <a:gd name="adj2" fmla="val -71184"/>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a:solidFill>
                  <a:prstClr val="white"/>
                </a:solidFill>
              </a:rPr>
              <a:t>Waarom?</a:t>
            </a:r>
          </a:p>
          <a:p>
            <a:pPr algn="ctr"/>
            <a:r>
              <a:rPr lang="nl-NL" sz="2000" b="1" dirty="0">
                <a:solidFill>
                  <a:prstClr val="white"/>
                </a:solidFill>
              </a:rPr>
              <a:t>Onhaalbaar, Tijd en Geld</a:t>
            </a:r>
          </a:p>
        </p:txBody>
      </p:sp>
    </p:spTree>
    <p:extLst>
      <p:ext uri="{BB962C8B-B14F-4D97-AF65-F5344CB8AC3E}">
        <p14:creationId xmlns:p14="http://schemas.microsoft.com/office/powerpoint/2010/main" val="13182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theme/theme1.xml><?xml version="1.0" encoding="utf-8"?>
<a:theme xmlns:a="http://schemas.openxmlformats.org/drawingml/2006/main" name="Kantoorthem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otx" id="{D33E3825-C88A-44EA-8859-1ED97B1FDF4F}" vid="{23B20248-91A5-4ABE-9823-740234577D5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3DCA188746CB4CBD58276EB3BCB391" ma:contentTypeVersion="0" ma:contentTypeDescription="Een nieuw document maken." ma:contentTypeScope="" ma:versionID="bf5ec89e602107d03ab4415c8a4bc8a2">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8A5E6-E149-4825-B55F-0C63E15A7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EAB33A4-4CC7-4AF7-9BFE-D3E745B263FC}">
  <ds:schemaRefs>
    <ds:schemaRef ds:uri="http://schemas.microsoft.com/sharepoint/v3/contenttype/forms"/>
  </ds:schemaRefs>
</ds:datastoreItem>
</file>

<file path=customXml/itemProps3.xml><?xml version="1.0" encoding="utf-8"?>
<ds:datastoreItem xmlns:ds="http://schemas.openxmlformats.org/officeDocument/2006/customXml" ds:itemID="{DCC0ECE5-E157-4890-B610-DC8C64E294BB}">
  <ds:schemaRefs>
    <ds:schemaRef ds:uri="http://purl.org/dc/elements/1.1/"/>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Template>
  <TotalTime>4049</TotalTime>
  <Words>3425</Words>
  <Application>Microsoft Macintosh PowerPoint</Application>
  <PresentationFormat>Widescreen</PresentationFormat>
  <Paragraphs>548</Paragraphs>
  <Slides>51</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StarSymbol</vt:lpstr>
      <vt:lpstr>Times New Roman</vt:lpstr>
      <vt:lpstr>Verdana</vt:lpstr>
      <vt:lpstr>Wingdings</vt:lpstr>
      <vt:lpstr>Kantoorthema</vt:lpstr>
      <vt:lpstr>Equation</vt:lpstr>
      <vt:lpstr>Kwantitatief Onderzoek Benno Academie   Nathalie &amp; Eline</vt:lpstr>
      <vt:lpstr>Lesdoelen Vandaag</vt:lpstr>
      <vt:lpstr>PowerPoint Presentation</vt:lpstr>
      <vt:lpstr>Kwantitatief  vs kwalitatief</vt:lpstr>
      <vt:lpstr>   Betrouwbaarheid  &amp;   Validiteit</vt:lpstr>
      <vt:lpstr>Onderzoekverantwoording</vt:lpstr>
      <vt:lpstr>Betrouwbaarheid</vt:lpstr>
      <vt:lpstr>PowerPoint Presentation</vt:lpstr>
      <vt:lpstr>Steekproef</vt:lpstr>
      <vt:lpstr>Twee soorten steekproeven </vt:lpstr>
      <vt:lpstr>Een goede steekproef </vt:lpstr>
      <vt:lpstr>Populatie en steekproef</vt:lpstr>
      <vt:lpstr>Steekproefomvang (n)</vt:lpstr>
      <vt:lpstr>Hoe groot moet de steekproef zijn?</vt:lpstr>
      <vt:lpstr>Uit een afstudeerverslag:   Klopt deze onderzoekverantwoording?</vt:lpstr>
      <vt:lpstr>Onderzoekverantwoording</vt:lpstr>
      <vt:lpstr>PowerPoint Presentation</vt:lpstr>
      <vt:lpstr>PowerPoint Presentation</vt:lpstr>
      <vt:lpstr>PowerPoint Presentation</vt:lpstr>
      <vt:lpstr>PowerPoint Presentation</vt:lpstr>
      <vt:lpstr>PowerPoint Presentation</vt:lpstr>
      <vt:lpstr>           Aantallen        &amp;      Vergelijken</vt:lpstr>
      <vt:lpstr>Voorbeeld frequentietabel SPSS</vt:lpstr>
      <vt:lpstr>Voorbeeld kruistabel SPSS</vt:lpstr>
      <vt:lpstr>PowerPoint Presentation</vt:lpstr>
      <vt:lpstr>Centrummaten </vt:lpstr>
      <vt:lpstr>PowerPoint Presentation</vt:lpstr>
      <vt:lpstr>Spreidingsmaten</vt:lpstr>
      <vt:lpstr>Spreiding</vt:lpstr>
      <vt:lpstr>Spreidingsmaten </vt:lpstr>
      <vt:lpstr>Variantie (s2)</vt:lpstr>
      <vt:lpstr>Voorbeeld:</vt:lpstr>
      <vt:lpstr>Film youtube uitleg standaarddeviatie</vt:lpstr>
      <vt:lpstr>Gemiddelde IQ beide scholen gelijk</vt:lpstr>
      <vt:lpstr>Eigenschappen van de normale verdeling</vt:lpstr>
      <vt:lpstr>Lesdoelen Vandaag</vt:lpstr>
      <vt:lpstr>Variable view</vt:lpstr>
      <vt:lpstr>PowerPoint Presentation</vt:lpstr>
      <vt:lpstr>Lesdoelen Vandaag</vt:lpstr>
      <vt:lpstr>Chikwadraattoets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Meer spss</vt:lpstr>
      <vt:lpstr>PowerPoint Presentation</vt:lpstr>
      <vt:lpstr>Vragen?</vt:lpstr>
    </vt:vector>
  </TitlesOfParts>
  <Company>Hogeschool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 van der Wal</dc:creator>
  <cp:lastModifiedBy>N.F. Wesseling-Weijers</cp:lastModifiedBy>
  <cp:revision>133</cp:revision>
  <cp:lastPrinted>2018-08-22T10:28:21Z</cp:lastPrinted>
  <dcterms:created xsi:type="dcterms:W3CDTF">2015-08-31T19:58:48Z</dcterms:created>
  <dcterms:modified xsi:type="dcterms:W3CDTF">2019-11-26T11:33:15Z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0x010100D63DCA188746CB4CBD58276EB3BCB391</vt:lpwstr>
  </property>
</Properties>
</file>