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420" r:id="rId4"/>
    <p:sldId id="444" r:id="rId5"/>
    <p:sldId id="430" r:id="rId6"/>
    <p:sldId id="429" r:id="rId7"/>
    <p:sldId id="466" r:id="rId8"/>
    <p:sldId id="431" r:id="rId9"/>
    <p:sldId id="432" r:id="rId10"/>
    <p:sldId id="433" r:id="rId11"/>
    <p:sldId id="467" r:id="rId12"/>
    <p:sldId id="463" r:id="rId13"/>
    <p:sldId id="462" r:id="rId14"/>
    <p:sldId id="435" r:id="rId15"/>
    <p:sldId id="438" r:id="rId16"/>
    <p:sldId id="442" r:id="rId17"/>
    <p:sldId id="468" r:id="rId18"/>
    <p:sldId id="457" r:id="rId19"/>
    <p:sldId id="452" r:id="rId20"/>
    <p:sldId id="421" r:id="rId21"/>
    <p:sldId id="476" r:id="rId22"/>
    <p:sldId id="469" r:id="rId23"/>
    <p:sldId id="470" r:id="rId24"/>
    <p:sldId id="459" r:id="rId25"/>
    <p:sldId id="447" r:id="rId26"/>
    <p:sldId id="418" r:id="rId27"/>
    <p:sldId id="472" r:id="rId28"/>
    <p:sldId id="453" r:id="rId29"/>
    <p:sldId id="473" r:id="rId30"/>
    <p:sldId id="460" r:id="rId31"/>
    <p:sldId id="454" r:id="rId32"/>
    <p:sldId id="475" r:id="rId33"/>
    <p:sldId id="474" r:id="rId34"/>
    <p:sldId id="461" r:id="rId35"/>
    <p:sldId id="478" r:id="rId36"/>
    <p:sldId id="477" r:id="rId37"/>
    <p:sldId id="445" r:id="rId38"/>
    <p:sldId id="465" r:id="rId39"/>
    <p:sldId id="47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29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265"/>
    <a:srgbClr val="FF7E79"/>
    <a:srgbClr val="C00000"/>
    <a:srgbClr val="000000"/>
    <a:srgbClr val="E0E3E6"/>
    <a:srgbClr val="13426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8" autoAdjust="0"/>
    <p:restoredTop sz="72445" autoAdjust="0"/>
  </p:normalViewPr>
  <p:slideViewPr>
    <p:cSldViewPr snapToGrid="0" showGuides="1">
      <p:cViewPr varScale="1">
        <p:scale>
          <a:sx n="50" d="100"/>
          <a:sy n="50" d="100"/>
        </p:scale>
        <p:origin x="1704" y="6"/>
      </p:cViewPr>
      <p:guideLst>
        <p:guide orient="horz" pos="1480"/>
        <p:guide pos="29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62AD8-51FA-4BB7-A2F2-F189627041F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AA29-94F8-4C3B-836E-DC1FBE139F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2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etchenrubin.com/2019/10/wendy-wood-author-intervie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16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45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Doelen scherp krijgen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Bij SLB erin werken.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1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Gedrags</a:t>
            </a:r>
            <a:r>
              <a:rPr lang="nl-NL" dirty="0"/>
              <a:t>(verandering) beter begrijpen</a:t>
            </a:r>
          </a:p>
          <a:p>
            <a:r>
              <a:rPr lang="nl-NL" dirty="0"/>
              <a:t>Concrete handvaten om nieuw gedrag uit te voeren</a:t>
            </a:r>
          </a:p>
          <a:p>
            <a:r>
              <a:rPr lang="nl-NL" dirty="0"/>
              <a:t>Lekker oefenen voor </a:t>
            </a:r>
            <a:r>
              <a:rPr lang="nl-NL" dirty="0" err="1"/>
              <a:t>beinvloedingspsychologie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dirty="0"/>
              <a:t>Hoge motivatie om een driedubbele achterwaartse salto te maken maar mijn </a:t>
            </a:r>
            <a:r>
              <a:rPr lang="nl-NL" dirty="0" err="1"/>
              <a:t>ability</a:t>
            </a:r>
            <a:r>
              <a:rPr lang="nl-NL" dirty="0"/>
              <a:t> red ik het niet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Obesitas:  </a:t>
            </a:r>
            <a:r>
              <a:rPr lang="nl-NL" dirty="0">
                <a:hlinkClick r:id="rId3"/>
              </a:rPr>
              <a:t>https://gretchenrubin.com/2019/10/wendy-wood-author-interview</a:t>
            </a:r>
            <a:endParaRPr lang="nl-NL" dirty="0"/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0" dirty="0"/>
              <a:t>81% van de personen met obesitas gaf een gebrekkige motivatie op als reden waarom een gezonde levensstijl creëren niet lukt.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Puur omschrijven. Nog niet de oplossing geven. Alleen dat het niet lukte. Kreeg het maar niet van de grond. Dan naar het model:</a:t>
            </a:r>
          </a:p>
          <a:p>
            <a:r>
              <a:rPr lang="nl-NL" dirty="0"/>
              <a:t>Lag het aan de motivatie? Aan de </a:t>
            </a:r>
            <a:r>
              <a:rPr lang="nl-NL" dirty="0" err="1"/>
              <a:t>ability</a:t>
            </a:r>
            <a:r>
              <a:rPr lang="nl-NL" dirty="0"/>
              <a:t>? Of aan de trigger?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1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BJ </a:t>
            </a:r>
            <a:r>
              <a:rPr lang="nl-NL" b="1" dirty="0" err="1"/>
              <a:t>Fogg</a:t>
            </a:r>
            <a:r>
              <a:rPr lang="nl-NL" b="1" dirty="0"/>
              <a:t> en de huidige gedragspsychologie brengen het belang van motivatie echter minder groot</a:t>
            </a:r>
            <a:endParaRPr lang="nl-NL" dirty="0"/>
          </a:p>
          <a:p>
            <a:pPr lvl="1"/>
            <a:r>
              <a:rPr lang="nl-NL" dirty="0"/>
              <a:t>Donor voorbeeld</a:t>
            </a:r>
          </a:p>
          <a:p>
            <a:pPr lvl="1"/>
            <a:r>
              <a:rPr lang="nl-NL" dirty="0"/>
              <a:t>Duurzaam laten rijden</a:t>
            </a:r>
          </a:p>
          <a:p>
            <a:pPr lvl="1"/>
            <a:r>
              <a:rPr lang="nl-NL" dirty="0"/>
              <a:t>Hiernaast: motivatie volgt gedrag, Cognitieve dissonantie theorie.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Bevrijdend dat je niks aan motivatie hoeft te doen. Dat je naar je </a:t>
            </a:r>
            <a:r>
              <a:rPr lang="nl-NL" dirty="0" err="1"/>
              <a:t>ability</a:t>
            </a:r>
            <a:r>
              <a:rPr lang="nl-NL" dirty="0"/>
              <a:t> en triggers kunt kijken en dat gedrag bijna automatisch volgt.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1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Laten zien van tanden flossen BJ </a:t>
            </a:r>
            <a:r>
              <a:rPr lang="nl-NL" dirty="0" err="1"/>
              <a:t>Fogg</a:t>
            </a:r>
            <a:r>
              <a:rPr lang="nl-NL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9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/>
              <a:t>Zorg voor een zo’n laag mogelijke </a:t>
            </a:r>
            <a:r>
              <a:rPr lang="nl-NL" dirty="0" err="1"/>
              <a:t>ability</a:t>
            </a:r>
            <a:r>
              <a:rPr lang="nl-NL" dirty="0"/>
              <a:t> en een duidelijke trigger. Wel bij gedrag waar je iets van motivatie voor hebt</a:t>
            </a:r>
          </a:p>
          <a:p>
            <a:pPr lvl="0"/>
            <a:r>
              <a:rPr lang="nl-NL" dirty="0"/>
              <a:t>Oplossing BJ </a:t>
            </a:r>
            <a:r>
              <a:rPr lang="nl-NL" dirty="0" err="1"/>
              <a:t>Fogg</a:t>
            </a:r>
            <a:r>
              <a:rPr lang="nl-NL" dirty="0"/>
              <a:t> = Tiny </a:t>
            </a:r>
            <a:r>
              <a:rPr lang="nl-NL" dirty="0" err="1"/>
              <a:t>Habits</a:t>
            </a:r>
            <a:r>
              <a:rPr lang="nl-NL" dirty="0"/>
              <a:t>. Koppelen van gewoontes aan bestaande gewoontes. </a:t>
            </a:r>
          </a:p>
          <a:p>
            <a:pPr lvl="0"/>
            <a:r>
              <a:rPr lang="nl-NL" dirty="0"/>
              <a:t>Opdrukvoorbeeld. Weinig </a:t>
            </a:r>
            <a:r>
              <a:rPr lang="nl-NL" dirty="0" err="1"/>
              <a:t>ability</a:t>
            </a:r>
            <a:r>
              <a:rPr lang="nl-NL" dirty="0"/>
              <a:t>, duidelijke trigger.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40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Intention</a:t>
            </a:r>
            <a:r>
              <a:rPr lang="nl-NL" dirty="0"/>
              <a:t> </a:t>
            </a:r>
            <a:r>
              <a:rPr lang="nl-NL" dirty="0" err="1"/>
              <a:t>behaviour</a:t>
            </a:r>
            <a:r>
              <a:rPr lang="nl-NL" dirty="0"/>
              <a:t> gap &gt; oplossen met </a:t>
            </a:r>
            <a:r>
              <a:rPr lang="nl-NL" dirty="0" err="1"/>
              <a:t>als-dan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5AA29-94F8-4C3B-836E-DC1FBE139F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9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9E85E03A-AC18-C846-8896-84589C421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03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C772EC29-DD49-9C4C-AFC8-CE435824685D}"/>
              </a:ext>
            </a:extLst>
          </p:cNvPr>
          <p:cNvSpPr/>
          <p:nvPr userDrawn="1"/>
        </p:nvSpPr>
        <p:spPr>
          <a:xfrm>
            <a:off x="119268" y="114536"/>
            <a:ext cx="2177617" cy="2454492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269" y="1164771"/>
            <a:ext cx="9971788" cy="5609714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xmlns="" id="{41B82BD2-E7AF-9941-8041-0E3287D01A5D}"/>
              </a:ext>
            </a:extLst>
          </p:cNvPr>
          <p:cNvCxnSpPr/>
          <p:nvPr userDrawn="1"/>
        </p:nvCxnSpPr>
        <p:spPr>
          <a:xfrm>
            <a:off x="90162" y="1077686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xmlns="" id="{A1424711-65D7-184C-8448-20539E727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xmlns="" id="{D83E3851-1594-1448-90A5-B5EB2F55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8" y="92765"/>
            <a:ext cx="9971789" cy="984922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xmlns="" id="{779E1433-5BA9-5C41-B186-6DE24759C2C5}"/>
              </a:ext>
            </a:extLst>
          </p:cNvPr>
          <p:cNvCxnSpPr/>
          <p:nvPr userDrawn="1"/>
        </p:nvCxnSpPr>
        <p:spPr>
          <a:xfrm>
            <a:off x="117681" y="1077686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7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C772EC29-DD49-9C4C-AFC8-CE435824685D}"/>
              </a:ext>
            </a:extLst>
          </p:cNvPr>
          <p:cNvSpPr/>
          <p:nvPr userDrawn="1"/>
        </p:nvSpPr>
        <p:spPr>
          <a:xfrm>
            <a:off x="119268" y="114536"/>
            <a:ext cx="2177617" cy="2454492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xmlns="" id="{41B82BD2-E7AF-9941-8041-0E3287D01A5D}"/>
              </a:ext>
            </a:extLst>
          </p:cNvPr>
          <p:cNvCxnSpPr/>
          <p:nvPr userDrawn="1"/>
        </p:nvCxnSpPr>
        <p:spPr>
          <a:xfrm>
            <a:off x="90162" y="1077686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xmlns="" id="{A1424711-65D7-184C-8448-20539E727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xmlns="" id="{D83E3851-1594-1448-90A5-B5EB2F55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8" y="92765"/>
            <a:ext cx="9971789" cy="984922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xmlns="" id="{779E1433-5BA9-5C41-B186-6DE24759C2C5}"/>
              </a:ext>
            </a:extLst>
          </p:cNvPr>
          <p:cNvCxnSpPr/>
          <p:nvPr userDrawn="1"/>
        </p:nvCxnSpPr>
        <p:spPr>
          <a:xfrm>
            <a:off x="117681" y="1077686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0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itel +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C772EC29-DD49-9C4C-AFC8-CE435824685D}"/>
              </a:ext>
            </a:extLst>
          </p:cNvPr>
          <p:cNvSpPr/>
          <p:nvPr userDrawn="1"/>
        </p:nvSpPr>
        <p:spPr>
          <a:xfrm>
            <a:off x="119268" y="92765"/>
            <a:ext cx="2177617" cy="2454492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268" y="1164771"/>
            <a:ext cx="8687275" cy="5609714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B73661FC-85FB-D34C-BCDD-70F3D57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8" y="92763"/>
            <a:ext cx="11909447" cy="984923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60307C5C-7144-9349-9AB0-FB389BDA2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69603" y="1164770"/>
            <a:ext cx="3059112" cy="4408488"/>
          </a:xfrm>
          <a:prstGeom prst="rect">
            <a:avLst/>
          </a:prstGeom>
        </p:spPr>
        <p:txBody>
          <a:bodyPr/>
          <a:lstStyle>
            <a:lvl1pPr>
              <a:defRPr sz="1600" i="1"/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xmlns="" id="{9637DEE3-D43A-6D4E-B4DF-2D9369464D3C}"/>
              </a:ext>
            </a:extLst>
          </p:cNvPr>
          <p:cNvCxnSpPr/>
          <p:nvPr userDrawn="1"/>
        </p:nvCxnSpPr>
        <p:spPr>
          <a:xfrm>
            <a:off x="90162" y="1077686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xmlns="" id="{74D3C771-EE47-D34F-92B6-1076EB0A8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25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+ titel +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3BBDD6F8-9424-AD46-B8E9-E891E4BD17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0" y="1447799"/>
            <a:ext cx="5410199" cy="51473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C772EC29-DD49-9C4C-AFC8-CE435824685D}"/>
              </a:ext>
            </a:extLst>
          </p:cNvPr>
          <p:cNvSpPr/>
          <p:nvPr userDrawn="1"/>
        </p:nvSpPr>
        <p:spPr>
          <a:xfrm>
            <a:off x="119268" y="92765"/>
            <a:ext cx="2177617" cy="2454492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2439" y="1447800"/>
            <a:ext cx="5227321" cy="51473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B73661FC-85FB-D34C-BCDD-70F3D57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8" y="92763"/>
            <a:ext cx="11909447" cy="984923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xmlns="" id="{9637DEE3-D43A-6D4E-B4DF-2D9369464D3C}"/>
              </a:ext>
            </a:extLst>
          </p:cNvPr>
          <p:cNvCxnSpPr/>
          <p:nvPr userDrawn="1"/>
        </p:nvCxnSpPr>
        <p:spPr>
          <a:xfrm>
            <a:off x="90162" y="1077686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xmlns="" id="{74D3C771-EE47-D34F-92B6-1076EB0A8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52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+ titel +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2D50CF2C-1538-7B44-8A5C-BD0AF6D3A0A7}"/>
              </a:ext>
            </a:extLst>
          </p:cNvPr>
          <p:cNvSpPr/>
          <p:nvPr userDrawn="1"/>
        </p:nvSpPr>
        <p:spPr>
          <a:xfrm>
            <a:off x="10424160" y="5135880"/>
            <a:ext cx="1604555" cy="1604645"/>
          </a:xfrm>
          <a:prstGeom prst="rect">
            <a:avLst/>
          </a:prstGeom>
          <a:solidFill>
            <a:srgbClr val="E0E3E6"/>
          </a:solidFill>
          <a:ln>
            <a:solidFill>
              <a:srgbClr val="E0E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3BBDD6F8-9424-AD46-B8E9-E891E4BD17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9859" y="2062606"/>
            <a:ext cx="5227321" cy="453250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C772EC29-DD49-9C4C-AFC8-CE435824685D}"/>
              </a:ext>
            </a:extLst>
          </p:cNvPr>
          <p:cNvSpPr/>
          <p:nvPr userDrawn="1"/>
        </p:nvSpPr>
        <p:spPr>
          <a:xfrm>
            <a:off x="119268" y="92765"/>
            <a:ext cx="2177617" cy="2454492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2439" y="2062606"/>
            <a:ext cx="5227321" cy="453250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B73661FC-85FB-D34C-BCDD-70F3D57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8" y="92763"/>
            <a:ext cx="11909447" cy="984923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xmlns="" id="{9637DEE3-D43A-6D4E-B4DF-2D9369464D3C}"/>
              </a:ext>
            </a:extLst>
          </p:cNvPr>
          <p:cNvCxnSpPr/>
          <p:nvPr userDrawn="1"/>
        </p:nvCxnSpPr>
        <p:spPr>
          <a:xfrm>
            <a:off x="90162" y="1077686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xmlns="" id="{74D3C771-EE47-D34F-92B6-1076EB0A8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113CE8F5-5D24-9B49-873A-5B8A3A6D4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438" y="1614805"/>
            <a:ext cx="5227321" cy="3258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endParaRPr lang="nl-NL" dirty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xmlns="" id="{C20DB0C5-73F3-6E49-B6AE-5CF25E3586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9859" y="1614806"/>
            <a:ext cx="5227321" cy="3258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15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itel + toelicht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C772EC29-DD49-9C4C-AFC8-CE435824685D}"/>
              </a:ext>
            </a:extLst>
          </p:cNvPr>
          <p:cNvSpPr/>
          <p:nvPr userDrawn="1"/>
        </p:nvSpPr>
        <p:spPr>
          <a:xfrm>
            <a:off x="119268" y="92765"/>
            <a:ext cx="2177617" cy="2454492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269" y="1164771"/>
            <a:ext cx="4545721" cy="5609714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B73661FC-85FB-D34C-BCDD-70F3D57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" y="92763"/>
            <a:ext cx="11909446" cy="984923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60307C5C-7144-9349-9AB0-FB389BDA2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976" y="1164770"/>
            <a:ext cx="7239739" cy="4408488"/>
          </a:xfrm>
          <a:prstGeom prst="rect">
            <a:avLst/>
          </a:prstGeom>
        </p:spPr>
        <p:txBody>
          <a:bodyPr/>
          <a:lstStyle>
            <a:lvl1pPr>
              <a:defRPr sz="1600" i="1"/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xmlns="" id="{6A224D11-09BE-E845-8F5C-FD4A98E25786}"/>
              </a:ext>
            </a:extLst>
          </p:cNvPr>
          <p:cNvCxnSpPr>
            <a:cxnSpLocks/>
          </p:cNvCxnSpPr>
          <p:nvPr userDrawn="1"/>
        </p:nvCxnSpPr>
        <p:spPr>
          <a:xfrm>
            <a:off x="119268" y="1077686"/>
            <a:ext cx="2478890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xmlns="" id="{0D5DE6EC-CDF0-B049-9B09-AAA9ABA4B0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23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C772EC29-DD49-9C4C-AFC8-CE435824685D}"/>
              </a:ext>
            </a:extLst>
          </p:cNvPr>
          <p:cNvSpPr/>
          <p:nvPr userDrawn="1"/>
        </p:nvSpPr>
        <p:spPr>
          <a:xfrm>
            <a:off x="90162" y="92766"/>
            <a:ext cx="2296886" cy="2547257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B73661FC-85FB-D34C-BCDD-70F3D57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2" y="92765"/>
            <a:ext cx="8716381" cy="984921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60307C5C-7144-9349-9AB0-FB389BDA2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69603" y="1164770"/>
            <a:ext cx="3059112" cy="4408488"/>
          </a:xfrm>
          <a:prstGeom prst="rect">
            <a:avLst/>
          </a:prstGeom>
        </p:spPr>
        <p:txBody>
          <a:bodyPr/>
          <a:lstStyle>
            <a:lvl1pPr>
              <a:defRPr sz="1600" i="1"/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2" name="Tijdelijke aanduiding voor tabel 11">
            <a:extLst>
              <a:ext uri="{FF2B5EF4-FFF2-40B4-BE49-F238E27FC236}">
                <a16:creationId xmlns:a16="http://schemas.microsoft.com/office/drawing/2014/main" xmlns="" id="{FA4760BC-775C-B84C-80B8-FD8388D898D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90162" y="1165224"/>
            <a:ext cx="8716381" cy="5540375"/>
          </a:xfrm>
          <a:prstGeom prst="rect">
            <a:avLst/>
          </a:prstGeom>
        </p:spPr>
        <p:txBody>
          <a:bodyPr numCol="2" spcCol="720000"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xmlns="" id="{13613C78-B3A5-CF4A-AB8A-FD7DDB24684C}"/>
              </a:ext>
            </a:extLst>
          </p:cNvPr>
          <p:cNvCxnSpPr/>
          <p:nvPr userDrawn="1"/>
        </p:nvCxnSpPr>
        <p:spPr>
          <a:xfrm>
            <a:off x="90162" y="1077686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13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27076" y="2357090"/>
            <a:ext cx="2899150" cy="3363020"/>
          </a:xfrm>
          <a:custGeom>
            <a:avLst/>
            <a:gdLst>
              <a:gd name="connsiteX0" fmla="*/ 1171278 w 2342556"/>
              <a:gd name="connsiteY0" fmla="*/ 0 h 2717371"/>
              <a:gd name="connsiteX1" fmla="*/ 2342556 w 2342556"/>
              <a:gd name="connsiteY1" fmla="*/ 648116 h 2717371"/>
              <a:gd name="connsiteX2" fmla="*/ 2342556 w 2342556"/>
              <a:gd name="connsiteY2" fmla="*/ 2069255 h 2717371"/>
              <a:gd name="connsiteX3" fmla="*/ 1171278 w 2342556"/>
              <a:gd name="connsiteY3" fmla="*/ 2717371 h 2717371"/>
              <a:gd name="connsiteX4" fmla="*/ 0 w 2342556"/>
              <a:gd name="connsiteY4" fmla="*/ 2069255 h 2717371"/>
              <a:gd name="connsiteX5" fmla="*/ 0 w 2342556"/>
              <a:gd name="connsiteY5" fmla="*/ 648116 h 27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6" h="2717371">
                <a:moveTo>
                  <a:pt x="1171278" y="0"/>
                </a:moveTo>
                <a:lnTo>
                  <a:pt x="2342556" y="648116"/>
                </a:lnTo>
                <a:lnTo>
                  <a:pt x="2342556" y="2069255"/>
                </a:lnTo>
                <a:lnTo>
                  <a:pt x="1171278" y="2717371"/>
                </a:lnTo>
                <a:lnTo>
                  <a:pt x="0" y="2069255"/>
                </a:lnTo>
                <a:lnTo>
                  <a:pt x="0" y="648116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46425" y="2357090"/>
            <a:ext cx="2899150" cy="3363020"/>
          </a:xfrm>
          <a:custGeom>
            <a:avLst/>
            <a:gdLst>
              <a:gd name="connsiteX0" fmla="*/ 1171278 w 2342556"/>
              <a:gd name="connsiteY0" fmla="*/ 0 h 2717371"/>
              <a:gd name="connsiteX1" fmla="*/ 2342556 w 2342556"/>
              <a:gd name="connsiteY1" fmla="*/ 648116 h 2717371"/>
              <a:gd name="connsiteX2" fmla="*/ 2342556 w 2342556"/>
              <a:gd name="connsiteY2" fmla="*/ 2069255 h 2717371"/>
              <a:gd name="connsiteX3" fmla="*/ 1171278 w 2342556"/>
              <a:gd name="connsiteY3" fmla="*/ 2717371 h 2717371"/>
              <a:gd name="connsiteX4" fmla="*/ 0 w 2342556"/>
              <a:gd name="connsiteY4" fmla="*/ 2069255 h 2717371"/>
              <a:gd name="connsiteX5" fmla="*/ 0 w 2342556"/>
              <a:gd name="connsiteY5" fmla="*/ 648116 h 27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6" h="2717371">
                <a:moveTo>
                  <a:pt x="1171278" y="0"/>
                </a:moveTo>
                <a:lnTo>
                  <a:pt x="2342556" y="648116"/>
                </a:lnTo>
                <a:lnTo>
                  <a:pt x="2342556" y="2069255"/>
                </a:lnTo>
                <a:lnTo>
                  <a:pt x="1171278" y="2717371"/>
                </a:lnTo>
                <a:lnTo>
                  <a:pt x="0" y="2069255"/>
                </a:lnTo>
                <a:lnTo>
                  <a:pt x="0" y="648116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765774" y="2357090"/>
            <a:ext cx="2899150" cy="3363020"/>
          </a:xfrm>
          <a:custGeom>
            <a:avLst/>
            <a:gdLst>
              <a:gd name="connsiteX0" fmla="*/ 1171278 w 2342556"/>
              <a:gd name="connsiteY0" fmla="*/ 0 h 2717371"/>
              <a:gd name="connsiteX1" fmla="*/ 2342556 w 2342556"/>
              <a:gd name="connsiteY1" fmla="*/ 648116 h 2717371"/>
              <a:gd name="connsiteX2" fmla="*/ 2342556 w 2342556"/>
              <a:gd name="connsiteY2" fmla="*/ 2069255 h 2717371"/>
              <a:gd name="connsiteX3" fmla="*/ 1171278 w 2342556"/>
              <a:gd name="connsiteY3" fmla="*/ 2717371 h 2717371"/>
              <a:gd name="connsiteX4" fmla="*/ 0 w 2342556"/>
              <a:gd name="connsiteY4" fmla="*/ 2069255 h 2717371"/>
              <a:gd name="connsiteX5" fmla="*/ 0 w 2342556"/>
              <a:gd name="connsiteY5" fmla="*/ 648116 h 27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6" h="2717371">
                <a:moveTo>
                  <a:pt x="1171278" y="0"/>
                </a:moveTo>
                <a:lnTo>
                  <a:pt x="2342556" y="648116"/>
                </a:lnTo>
                <a:lnTo>
                  <a:pt x="2342556" y="2069255"/>
                </a:lnTo>
                <a:lnTo>
                  <a:pt x="1171278" y="2717371"/>
                </a:lnTo>
                <a:lnTo>
                  <a:pt x="0" y="2069255"/>
                </a:lnTo>
                <a:lnTo>
                  <a:pt x="0" y="648116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xmlns="" id="{402CDDA9-9677-3F4C-A317-A4900E6D6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26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268" y="92765"/>
            <a:ext cx="11953461" cy="668171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5" name="Valk">
            <a:extLst>
              <a:ext uri="{FF2B5EF4-FFF2-40B4-BE49-F238E27FC236}">
                <a16:creationId xmlns:a16="http://schemas.microsoft.com/office/drawing/2014/main" xmlns="" id="{BBA62EF3-E4E3-A74F-8766-99E7DF48B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67" y="0"/>
            <a:ext cx="1352788" cy="2046373"/>
          </a:xfrm>
          <a:prstGeom prst="rect">
            <a:avLst/>
          </a:prstGeom>
        </p:spPr>
      </p:pic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xmlns="" id="{5090B856-7367-A843-B71C-5602D8E56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209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itel + klein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269" y="116598"/>
            <a:ext cx="2264229" cy="662234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xmlns="" id="{8852D3EE-CFDA-9845-A1AB-099A7D62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514" y="125640"/>
            <a:ext cx="9568543" cy="9738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D24E7A85-D04E-9F4F-8496-FA0BD1BE50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7288" y="1219200"/>
            <a:ext cx="9569450" cy="5519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xmlns="" id="{F1ED2370-E5CE-FC44-8ABE-CC0A20827DA7}"/>
              </a:ext>
            </a:extLst>
          </p:cNvPr>
          <p:cNvCxnSpPr/>
          <p:nvPr userDrawn="1"/>
        </p:nvCxnSpPr>
        <p:spPr>
          <a:xfrm>
            <a:off x="2427288" y="1099458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xmlns="" id="{376A0C3C-FBDF-8345-8938-C6CD162CD4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2" name="Valk">
            <a:extLst>
              <a:ext uri="{FF2B5EF4-FFF2-40B4-BE49-F238E27FC236}">
                <a16:creationId xmlns:a16="http://schemas.microsoft.com/office/drawing/2014/main" xmlns="" id="{83EA30AE-80AC-634A-B844-B61240145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24" y="88764"/>
            <a:ext cx="1352788" cy="2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9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268" y="106017"/>
            <a:ext cx="11953462" cy="6668468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56DD508D-8CEA-AD41-9FFF-E1374F9713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2789" y="2197842"/>
            <a:ext cx="9918047" cy="768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 VAN HET VAK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07EEC716-97A9-7246-9402-7DB5809D13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5769" y="3247677"/>
            <a:ext cx="8072083" cy="6238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WERKCOLLEGE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xmlns="" id="{AD2B733B-9722-5C45-93B4-991196F19A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7512" y="4153326"/>
            <a:ext cx="6096001" cy="6238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Naam docent en datum</a:t>
            </a:r>
          </a:p>
        </p:txBody>
      </p:sp>
      <p:pic>
        <p:nvPicPr>
          <p:cNvPr id="10" name="Valk">
            <a:extLst>
              <a:ext uri="{FF2B5EF4-FFF2-40B4-BE49-F238E27FC236}">
                <a16:creationId xmlns:a16="http://schemas.microsoft.com/office/drawing/2014/main" xmlns="" id="{E2EE2FF3-135D-4545-BC02-C39D55FAF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67" y="9250"/>
            <a:ext cx="1352788" cy="204637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7DD6A93D-34CC-5D4B-8102-5615FEB67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70" y="5469145"/>
            <a:ext cx="1615876" cy="1305339"/>
          </a:xfrm>
          <a:prstGeom prst="rect">
            <a:avLst/>
          </a:prstGeom>
        </p:spPr>
      </p:pic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xmlns="" id="{53456747-0A93-394E-92B4-C5EA94B88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681" y="6534150"/>
            <a:ext cx="10634663" cy="240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0907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xmlns="" id="{8852D3EE-CFDA-9845-A1AB-099A7D62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160" y="125640"/>
            <a:ext cx="9418852" cy="9738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D24E7A85-D04E-9F4F-8496-FA0BD1BE50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0160" y="1219200"/>
            <a:ext cx="9419422" cy="5519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xmlns="" id="{584CBAF3-A2B6-464B-A0E2-6F6DD6810329}"/>
              </a:ext>
            </a:extLst>
          </p:cNvPr>
          <p:cNvCxnSpPr/>
          <p:nvPr userDrawn="1"/>
        </p:nvCxnSpPr>
        <p:spPr>
          <a:xfrm>
            <a:off x="1410160" y="1099458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67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985E3D18-EF58-4142-BE1D-E8DA6646AE5A}"/>
              </a:ext>
            </a:extLst>
          </p:cNvPr>
          <p:cNvSpPr/>
          <p:nvPr userDrawn="1"/>
        </p:nvSpPr>
        <p:spPr>
          <a:xfrm>
            <a:off x="119269" y="109890"/>
            <a:ext cx="1850834" cy="2082188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94650"/>
            <a:ext cx="5989983" cy="6679834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tekst 9">
            <a:extLst>
              <a:ext uri="{FF2B5EF4-FFF2-40B4-BE49-F238E27FC236}">
                <a16:creationId xmlns:a16="http://schemas.microsoft.com/office/drawing/2014/main" xmlns="" id="{EBFA4B72-1FDE-544F-BF49-AC18F8F9C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262" y="1338262"/>
            <a:ext cx="5900738" cy="54362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xmlns="" id="{34BF683C-561B-574A-98B1-4ECAE5B3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182222"/>
            <a:ext cx="5900057" cy="9738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AFC7CB83-37A5-A541-A0A9-3FAA19D6487C}"/>
              </a:ext>
            </a:extLst>
          </p:cNvPr>
          <p:cNvCxnSpPr/>
          <p:nvPr userDrawn="1"/>
        </p:nvCxnSpPr>
        <p:spPr>
          <a:xfrm>
            <a:off x="195262" y="1156040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xmlns="" id="{2C38C86E-3681-D849-B6B5-BDBB2CEDB8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517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985E3D18-EF58-4142-BE1D-E8DA6646AE5A}"/>
              </a:ext>
            </a:extLst>
          </p:cNvPr>
          <p:cNvSpPr/>
          <p:nvPr userDrawn="1"/>
        </p:nvSpPr>
        <p:spPr>
          <a:xfrm>
            <a:off x="119269" y="109890"/>
            <a:ext cx="1850834" cy="2082188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9">
            <a:extLst>
              <a:ext uri="{FF2B5EF4-FFF2-40B4-BE49-F238E27FC236}">
                <a16:creationId xmlns:a16="http://schemas.microsoft.com/office/drawing/2014/main" xmlns="" id="{EBFA4B72-1FDE-544F-BF49-AC18F8F9C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262" y="1338262"/>
            <a:ext cx="5260657" cy="54362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xmlns="" id="{34BF683C-561B-574A-98B1-4ECAE5B3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182222"/>
            <a:ext cx="10557082" cy="9738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AFC7CB83-37A5-A541-A0A9-3FAA19D6487C}"/>
              </a:ext>
            </a:extLst>
          </p:cNvPr>
          <p:cNvCxnSpPr/>
          <p:nvPr userDrawn="1"/>
        </p:nvCxnSpPr>
        <p:spPr>
          <a:xfrm>
            <a:off x="195262" y="1156040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xmlns="" id="{2C38C86E-3681-D849-B6B5-BDBB2CEDB8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xmlns="" id="{F2FC5669-2680-B84E-94E7-3E618B158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7680" y="1338262"/>
            <a:ext cx="5260657" cy="54362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5712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985E3D18-EF58-4142-BE1D-E8DA6646AE5A}"/>
              </a:ext>
            </a:extLst>
          </p:cNvPr>
          <p:cNvSpPr/>
          <p:nvPr userDrawn="1"/>
        </p:nvSpPr>
        <p:spPr>
          <a:xfrm>
            <a:off x="119269" y="109890"/>
            <a:ext cx="1850834" cy="2082188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9">
            <a:extLst>
              <a:ext uri="{FF2B5EF4-FFF2-40B4-BE49-F238E27FC236}">
                <a16:creationId xmlns:a16="http://schemas.microsoft.com/office/drawing/2014/main" xmlns="" id="{EBFA4B72-1FDE-544F-BF49-AC18F8F9C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262" y="1798320"/>
            <a:ext cx="5260657" cy="49761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xmlns="" id="{34BF683C-561B-574A-98B1-4ECAE5B3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182222"/>
            <a:ext cx="10557082" cy="9738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AFC7CB83-37A5-A541-A0A9-3FAA19D6487C}"/>
              </a:ext>
            </a:extLst>
          </p:cNvPr>
          <p:cNvCxnSpPr/>
          <p:nvPr userDrawn="1"/>
        </p:nvCxnSpPr>
        <p:spPr>
          <a:xfrm>
            <a:off x="195262" y="1156040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xmlns="" id="{2C38C86E-3681-D849-B6B5-BDBB2CEDB8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xmlns="" id="{F2FC5669-2680-B84E-94E7-3E618B158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7680" y="1798320"/>
            <a:ext cx="5260657" cy="49761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xmlns="" id="{97282953-B7F7-2043-B4F7-EC50EC15FC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5262" y="1402712"/>
            <a:ext cx="5260657" cy="395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endParaRPr lang="nl-NL" dirty="0"/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xmlns="" id="{2CD78615-3DBD-FB41-B813-27DEDA5221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67680" y="1402712"/>
            <a:ext cx="5260657" cy="395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6655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985E3D18-EF58-4142-BE1D-E8DA6646AE5A}"/>
              </a:ext>
            </a:extLst>
          </p:cNvPr>
          <p:cNvSpPr/>
          <p:nvPr userDrawn="1"/>
        </p:nvSpPr>
        <p:spPr>
          <a:xfrm>
            <a:off x="119269" y="109890"/>
            <a:ext cx="1850834" cy="2082188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9">
            <a:extLst>
              <a:ext uri="{FF2B5EF4-FFF2-40B4-BE49-F238E27FC236}">
                <a16:creationId xmlns:a16="http://schemas.microsoft.com/office/drawing/2014/main" xmlns="" id="{EBFA4B72-1FDE-544F-BF49-AC18F8F9C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263" y="1338262"/>
            <a:ext cx="3157538" cy="54362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xmlns="" id="{34BF683C-561B-574A-98B1-4ECAE5B3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182222"/>
            <a:ext cx="10557082" cy="9738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AFC7CB83-37A5-A541-A0A9-3FAA19D6487C}"/>
              </a:ext>
            </a:extLst>
          </p:cNvPr>
          <p:cNvCxnSpPr/>
          <p:nvPr userDrawn="1"/>
        </p:nvCxnSpPr>
        <p:spPr>
          <a:xfrm>
            <a:off x="195262" y="1156040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xmlns="" id="{2C38C86E-3681-D849-B6B5-BDBB2CEDB8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xmlns="" id="{1AE10329-BBF8-DC48-9AB7-0E12ADAE8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29976" y="1338262"/>
            <a:ext cx="3157538" cy="54362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xmlns="" id="{E5363DAF-1953-8143-9FDE-0D401A631B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4689" y="1338262"/>
            <a:ext cx="3157538" cy="54362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25080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985E3D18-EF58-4142-BE1D-E8DA6646AE5A}"/>
              </a:ext>
            </a:extLst>
          </p:cNvPr>
          <p:cNvSpPr/>
          <p:nvPr userDrawn="1"/>
        </p:nvSpPr>
        <p:spPr>
          <a:xfrm>
            <a:off x="119269" y="109890"/>
            <a:ext cx="1850834" cy="2082188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9">
            <a:extLst>
              <a:ext uri="{FF2B5EF4-FFF2-40B4-BE49-F238E27FC236}">
                <a16:creationId xmlns:a16="http://schemas.microsoft.com/office/drawing/2014/main" xmlns="" id="{EBFA4B72-1FDE-544F-BF49-AC18F8F9C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263" y="1940684"/>
            <a:ext cx="3157538" cy="48337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xmlns="" id="{34BF683C-561B-574A-98B1-4ECAE5B3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182222"/>
            <a:ext cx="10557082" cy="9738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AFC7CB83-37A5-A541-A0A9-3FAA19D6487C}"/>
              </a:ext>
            </a:extLst>
          </p:cNvPr>
          <p:cNvCxnSpPr/>
          <p:nvPr userDrawn="1"/>
        </p:nvCxnSpPr>
        <p:spPr>
          <a:xfrm>
            <a:off x="195262" y="1156040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xmlns="" id="{2C38C86E-3681-D849-B6B5-BDBB2CEDB8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xmlns="" id="{8A5600F2-A638-EF45-83CA-B9ED47E6DB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5262" y="1511118"/>
            <a:ext cx="3157539" cy="395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endParaRPr lang="nl-NL" dirty="0"/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xmlns="" id="{1AE10329-BBF8-DC48-9AB7-0E12ADAE8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29976" y="1940684"/>
            <a:ext cx="3157538" cy="48337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xmlns="" id="{E5363DAF-1953-8143-9FDE-0D401A631B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4689" y="1940684"/>
            <a:ext cx="3157538" cy="48337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xmlns="" id="{FB85BED9-C2B3-4E48-8FCE-EAD3FC41B8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29975" y="1511118"/>
            <a:ext cx="3157539" cy="395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endParaRPr lang="nl-NL" dirty="0"/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xmlns="" id="{2E73BAC6-F890-6D43-87C4-663BEEE6F0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55586" y="1511118"/>
            <a:ext cx="3157539" cy="395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840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985E3D18-EF58-4142-BE1D-E8DA6646AE5A}"/>
              </a:ext>
            </a:extLst>
          </p:cNvPr>
          <p:cNvSpPr/>
          <p:nvPr userDrawn="1"/>
        </p:nvSpPr>
        <p:spPr>
          <a:xfrm>
            <a:off x="119269" y="109890"/>
            <a:ext cx="1850834" cy="2082188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0760" y="125130"/>
            <a:ext cx="5989983" cy="33343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tekst 9">
            <a:extLst>
              <a:ext uri="{FF2B5EF4-FFF2-40B4-BE49-F238E27FC236}">
                <a16:creationId xmlns:a16="http://schemas.microsoft.com/office/drawing/2014/main" xmlns="" id="{EBFA4B72-1FDE-544F-BF49-AC18F8F9C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262" y="1338262"/>
            <a:ext cx="5900738" cy="54362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xmlns="" id="{34BF683C-561B-574A-98B1-4ECAE5B3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182222"/>
            <a:ext cx="5900057" cy="9738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AFC7CB83-37A5-A541-A0A9-3FAA19D6487C}"/>
              </a:ext>
            </a:extLst>
          </p:cNvPr>
          <p:cNvCxnSpPr/>
          <p:nvPr userDrawn="1"/>
        </p:nvCxnSpPr>
        <p:spPr>
          <a:xfrm>
            <a:off x="195262" y="1156040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xmlns="" id="{2C38C86E-3681-D849-B6B5-BDBB2CEDB8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xmlns="" id="{0444E156-B70E-E344-AE2D-33DDE2CDF3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760" y="3429000"/>
            <a:ext cx="5989983" cy="33343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18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rder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88125" y="1509312"/>
            <a:ext cx="4560983" cy="242646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CC554A3E-A102-3744-8174-C540909379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88125" y="4206609"/>
            <a:ext cx="4560983" cy="242646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3787AAED-F89E-6A43-9F52-38489E752D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8598" y="1509311"/>
            <a:ext cx="4535277" cy="242646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AF92A0A8-E4FE-FA42-89D3-33E84EFDDC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8598" y="4206609"/>
            <a:ext cx="4535277" cy="242646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xmlns="" id="{F4DC2DEC-1AD6-4540-9D2C-4E6BD9D2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25" y="160792"/>
            <a:ext cx="9415750" cy="1077686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xmlns="" id="{7A0BC237-EFE8-A64B-BA06-709A1BDCC69A}"/>
              </a:ext>
            </a:extLst>
          </p:cNvPr>
          <p:cNvCxnSpPr/>
          <p:nvPr userDrawn="1"/>
        </p:nvCxnSpPr>
        <p:spPr>
          <a:xfrm>
            <a:off x="1388125" y="1269243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xmlns="" id="{CB458BC1-D56D-5A46-BC5C-BBD6A01D0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2903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3387" y="2544898"/>
            <a:ext cx="2666083" cy="2269473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xmlns="" id="{F4DC2DEC-1AD6-4540-9D2C-4E6BD9D26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8124" y="160792"/>
            <a:ext cx="10317295" cy="1077686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Even voorstellen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xmlns="" id="{47CE1026-40B7-904A-A715-EEEE0929FE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82037" y="2544898"/>
            <a:ext cx="2666083" cy="2269473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8062E47A-EC7D-924F-BBF1-C06B5478E6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0687" y="2544897"/>
            <a:ext cx="2666083" cy="2269473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F5354E0D-12DF-F64D-A56B-FE9FF64FEB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39337" y="2544896"/>
            <a:ext cx="2666083" cy="2269473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xmlns="" id="{6CB8F56A-3754-9C4B-8731-85DEE742F19C}"/>
              </a:ext>
            </a:extLst>
          </p:cNvPr>
          <p:cNvCxnSpPr/>
          <p:nvPr userDrawn="1"/>
        </p:nvCxnSpPr>
        <p:spPr>
          <a:xfrm>
            <a:off x="1388125" y="1282495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xmlns="" id="{BC0C0A71-6D17-1A45-AAA2-02933DDCF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768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269" y="101393"/>
            <a:ext cx="8655050" cy="667309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xmlns="" id="{0C5BBE21-76D3-8444-A06F-7B0F5B4E3B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6" name="Valk">
            <a:extLst>
              <a:ext uri="{FF2B5EF4-FFF2-40B4-BE49-F238E27FC236}">
                <a16:creationId xmlns:a16="http://schemas.microsoft.com/office/drawing/2014/main" xmlns="" id="{2F3DFA77-094E-B840-BAC7-0213D3056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24" y="88764"/>
            <a:ext cx="1352788" cy="2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9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pen 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268" y="92765"/>
            <a:ext cx="11953461" cy="668171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5" name="Valk">
            <a:extLst>
              <a:ext uri="{FF2B5EF4-FFF2-40B4-BE49-F238E27FC236}">
                <a16:creationId xmlns:a16="http://schemas.microsoft.com/office/drawing/2014/main" xmlns="" id="{BBA62EF3-E4E3-A74F-8766-99E7DF48B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67" y="0"/>
            <a:ext cx="1352788" cy="2046373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D78D5ABF-D06E-994E-96D1-EB8F0C91B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2055" y="2971800"/>
            <a:ext cx="9280289" cy="9144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rgbClr val="1342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b="1" dirty="0"/>
              <a:t>Even koppen tellen</a:t>
            </a:r>
            <a:endParaRPr lang="nl-NL" dirty="0"/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xmlns="" id="{7AD07A72-F4DD-884C-AB66-B5D569FFD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341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4045A112-1050-0241-85EA-A90A9E6CD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1"/>
          <a:stretch/>
        </p:blipFill>
        <p:spPr>
          <a:xfrm>
            <a:off x="117681" y="50740"/>
            <a:ext cx="11958705" cy="6689785"/>
          </a:xfrm>
          <a:prstGeom prst="rect">
            <a:avLst/>
          </a:prstGeom>
        </p:spPr>
      </p:pic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xmlns="" id="{0C5BBE21-76D3-8444-A06F-7B0F5B4E3B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unsplash.com</a:t>
            </a:r>
            <a:r>
              <a:rPr lang="nl-NL" dirty="0"/>
              <a:t>/</a:t>
            </a:r>
            <a:r>
              <a:rPr lang="nl-NL" dirty="0" err="1"/>
              <a:t>photos</a:t>
            </a:r>
            <a:r>
              <a:rPr lang="nl-NL" dirty="0"/>
              <a:t>/GF8VvBgcJ4o</a:t>
            </a:r>
          </a:p>
        </p:txBody>
      </p:sp>
      <p:pic>
        <p:nvPicPr>
          <p:cNvPr id="6" name="Valk">
            <a:extLst>
              <a:ext uri="{FF2B5EF4-FFF2-40B4-BE49-F238E27FC236}">
                <a16:creationId xmlns:a16="http://schemas.microsoft.com/office/drawing/2014/main" xmlns="" id="{2F3DFA77-094E-B840-BAC7-0213D3056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24" y="88764"/>
            <a:ext cx="1352788" cy="2046373"/>
          </a:xfrm>
          <a:prstGeom prst="rect">
            <a:avLst/>
          </a:prstGeom>
        </p:spPr>
      </p:pic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xmlns="" id="{9E66A552-C69E-734F-B464-D6AAC56732F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3069560" y="425669"/>
            <a:ext cx="6279390" cy="2734772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82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doe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xmlns="" id="{89B74D42-A11B-D34E-A6CF-56DA08CD6207}"/>
              </a:ext>
            </a:extLst>
          </p:cNvPr>
          <p:cNvCxnSpPr/>
          <p:nvPr userDrawn="1"/>
        </p:nvCxnSpPr>
        <p:spPr>
          <a:xfrm>
            <a:off x="5006945" y="1382487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xmlns="" id="{BC3EBBDE-79B5-7844-8CE5-8B4FF21AA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9780" y="488312"/>
            <a:ext cx="9918047" cy="768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LEERDOELEN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F10BFB0E-0FF2-D244-BB74-41FA047AB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780" y="1510748"/>
            <a:ext cx="884946" cy="88789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xmlns="" id="{C5108133-68C9-2B48-AD26-A50D07F3B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9780" y="2587487"/>
            <a:ext cx="884946" cy="88789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0D727CDA-3304-D946-B58E-D76D574A46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9780" y="3664226"/>
            <a:ext cx="884946" cy="88789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xmlns="" id="{9C3F877A-0507-F64B-ABE1-DEECA94710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24402" y="4740965"/>
            <a:ext cx="884946" cy="88789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8CFE4FB6-7204-D545-A3A2-2DD32D5CB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9780" y="5817704"/>
            <a:ext cx="884946" cy="88789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xmlns="" id="{0C34F225-F435-0B4E-B791-2C39937A5A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348" y="1642752"/>
            <a:ext cx="9008479" cy="6238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Leerdoel 1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xmlns="" id="{016562CD-0E38-E449-A862-89DC5EC5D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09347" y="2719491"/>
            <a:ext cx="9008479" cy="6238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Leerdoel 2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xmlns="" id="{668C48C5-C797-DB4A-B876-13A43361A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9347" y="3796230"/>
            <a:ext cx="9008479" cy="6238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Leerdoel 3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xmlns="" id="{C5B1FA83-7418-384B-B523-A5FD464A1D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09346" y="4872969"/>
            <a:ext cx="9008479" cy="6238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Leerdoel 4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xmlns="" id="{8C19B17A-A79A-1244-BCED-0FBBDF19AE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84726" y="5949708"/>
            <a:ext cx="9008479" cy="6238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Leerdoel 5</a:t>
            </a:r>
          </a:p>
        </p:txBody>
      </p:sp>
    </p:spTree>
    <p:extLst>
      <p:ext uri="{BB962C8B-B14F-4D97-AF65-F5344CB8AC3E}">
        <p14:creationId xmlns:p14="http://schemas.microsoft.com/office/powerpoint/2010/main" val="23949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n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681" y="115200"/>
            <a:ext cx="5650890" cy="664491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tIns="46800"/>
          <a:lstStyle/>
          <a:p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xmlns="" id="{8852D3EE-CFDA-9845-A1AB-099A7D629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5640"/>
            <a:ext cx="5900057" cy="9738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Agenda van vandaag..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D24E7A85-D04E-9F4F-8496-FA0BD1BE50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219200"/>
            <a:ext cx="5900738" cy="5519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.Apple Color Emoji UI"/>
              <a:buChar char="⚠️"/>
              <a:defRPr sz="2000"/>
            </a:lvl1pPr>
          </a:lstStyle>
          <a:p>
            <a:r>
              <a:rPr lang="nl-NL" dirty="0"/>
              <a:t>Tekststijl van het model bewerken</a:t>
            </a:r>
          </a:p>
          <a:p>
            <a:r>
              <a:rPr lang="nl-NL" dirty="0"/>
              <a:t>Tweede niveau
Derde niveau
Vierde niveau
Vijfde niveau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xmlns="" id="{7D45C994-F07E-F546-8A42-A0BAD8E63BD3}"/>
              </a:ext>
            </a:extLst>
          </p:cNvPr>
          <p:cNvCxnSpPr/>
          <p:nvPr userDrawn="1"/>
        </p:nvCxnSpPr>
        <p:spPr>
          <a:xfrm>
            <a:off x="6096000" y="1099458"/>
            <a:ext cx="2503715" cy="0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xmlns="" id="{18C1E5AC-E929-294A-9583-78B7FCFE61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1" y="6534150"/>
            <a:ext cx="10634663" cy="20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2" name="Valk">
            <a:extLst>
              <a:ext uri="{FF2B5EF4-FFF2-40B4-BE49-F238E27FC236}">
                <a16:creationId xmlns:a16="http://schemas.microsoft.com/office/drawing/2014/main" xmlns="" id="{2C75A8F6-C287-104C-AC03-40A2C7CAD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24" y="88764"/>
            <a:ext cx="1352788" cy="2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angrijke mede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DCF57E7F-4064-9A44-8CE5-ECFDAF13B9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 w="254000">
                <a:solidFill>
                  <a:schemeClr val="bg1"/>
                </a:solidFill>
              </a:ln>
            </a:endParaRPr>
          </a:p>
        </p:txBody>
      </p:sp>
      <p:sp>
        <p:nvSpPr>
          <p:cNvPr id="6" name="Shape 2688">
            <a:extLst>
              <a:ext uri="{FF2B5EF4-FFF2-40B4-BE49-F238E27FC236}">
                <a16:creationId xmlns:a16="http://schemas.microsoft.com/office/drawing/2014/main" xmlns="" id="{08A6A30D-7364-804F-8717-2924BB03BC6A}"/>
              </a:ext>
            </a:extLst>
          </p:cNvPr>
          <p:cNvSpPr/>
          <p:nvPr userDrawn="1"/>
        </p:nvSpPr>
        <p:spPr>
          <a:xfrm>
            <a:off x="288754" y="2694497"/>
            <a:ext cx="1469006" cy="1469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4265A1CB-9BD7-A549-ADCC-B68C70CA2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115" y="2895601"/>
            <a:ext cx="8252409" cy="8817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Valk">
            <a:extLst>
              <a:ext uri="{FF2B5EF4-FFF2-40B4-BE49-F238E27FC236}">
                <a16:creationId xmlns:a16="http://schemas.microsoft.com/office/drawing/2014/main" xmlns="" id="{47F46D66-F346-8E48-AA12-980E435E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24" y="88764"/>
            <a:ext cx="1352788" cy="2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5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langrijke mede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DCF57E7F-4064-9A44-8CE5-ECFDAF13B9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E79"/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 w="254000">
                <a:solidFill>
                  <a:schemeClr val="bg1"/>
                </a:solidFill>
              </a:ln>
            </a:endParaRPr>
          </a:p>
        </p:txBody>
      </p:sp>
      <p:sp>
        <p:nvSpPr>
          <p:cNvPr id="6" name="Shape 2688">
            <a:extLst>
              <a:ext uri="{FF2B5EF4-FFF2-40B4-BE49-F238E27FC236}">
                <a16:creationId xmlns:a16="http://schemas.microsoft.com/office/drawing/2014/main" xmlns="" id="{08A6A30D-7364-804F-8717-2924BB03BC6A}"/>
              </a:ext>
            </a:extLst>
          </p:cNvPr>
          <p:cNvSpPr/>
          <p:nvPr userDrawn="1"/>
        </p:nvSpPr>
        <p:spPr>
          <a:xfrm>
            <a:off x="288754" y="2694497"/>
            <a:ext cx="1469006" cy="1469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4265A1CB-9BD7-A549-ADCC-B68C70CA22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5115" y="2895601"/>
            <a:ext cx="8252409" cy="8817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Slide voor docenten</a:t>
            </a:r>
          </a:p>
        </p:txBody>
      </p:sp>
      <p:pic>
        <p:nvPicPr>
          <p:cNvPr id="8" name="Valk">
            <a:extLst>
              <a:ext uri="{FF2B5EF4-FFF2-40B4-BE49-F238E27FC236}">
                <a16:creationId xmlns:a16="http://schemas.microsoft.com/office/drawing/2014/main" xmlns="" id="{47F46D66-F346-8E48-AA12-980E435E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24" y="88764"/>
            <a:ext cx="1352788" cy="2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4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langrijke mede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DCF57E7F-4064-9A44-8CE5-ECFDAF13B9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 w="254000">
                <a:solidFill>
                  <a:schemeClr val="bg1"/>
                </a:solidFill>
              </a:ln>
            </a:endParaRPr>
          </a:p>
        </p:txBody>
      </p:sp>
      <p:sp>
        <p:nvSpPr>
          <p:cNvPr id="6" name="Shape 2688">
            <a:extLst>
              <a:ext uri="{FF2B5EF4-FFF2-40B4-BE49-F238E27FC236}">
                <a16:creationId xmlns:a16="http://schemas.microsoft.com/office/drawing/2014/main" xmlns="" id="{08A6A30D-7364-804F-8717-2924BB03BC6A}"/>
              </a:ext>
            </a:extLst>
          </p:cNvPr>
          <p:cNvSpPr/>
          <p:nvPr userDrawn="1"/>
        </p:nvSpPr>
        <p:spPr>
          <a:xfrm>
            <a:off x="288754" y="2694497"/>
            <a:ext cx="1469006" cy="1469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4265A1CB-9BD7-A549-ADCC-B68C70CA22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5115" y="2895601"/>
            <a:ext cx="8252409" cy="8817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Slide voor docenten</a:t>
            </a:r>
          </a:p>
        </p:txBody>
      </p:sp>
      <p:pic>
        <p:nvPicPr>
          <p:cNvPr id="8" name="Valk">
            <a:extLst>
              <a:ext uri="{FF2B5EF4-FFF2-40B4-BE49-F238E27FC236}">
                <a16:creationId xmlns:a16="http://schemas.microsoft.com/office/drawing/2014/main" xmlns="" id="{47F46D66-F346-8E48-AA12-980E435E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24" y="88764"/>
            <a:ext cx="1352788" cy="2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>
            <a:extLst>
              <a:ext uri="{FF2B5EF4-FFF2-40B4-BE49-F238E27FC236}">
                <a16:creationId xmlns:a16="http://schemas.microsoft.com/office/drawing/2014/main" xmlns="" id="{E0D112C7-3A8B-AC44-B613-395C53317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340"/>
            <a:ext cx="9699038" cy="594066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2C696C2-F9D7-E641-88FF-4922637485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6388" y="1868488"/>
            <a:ext cx="6229142" cy="38306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F9436E8A-3BA4-3146-AA18-28339F298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2829" y="1690342"/>
            <a:ext cx="3383154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34264"/>
                </a:solidFill>
              </a:defRPr>
            </a:lvl1pPr>
          </a:lstStyle>
          <a:p>
            <a:r>
              <a:rPr lang="nl-NL" dirty="0"/>
              <a:t>Huiswerk </a:t>
            </a:r>
            <a:br>
              <a:rPr lang="nl-NL" dirty="0"/>
            </a:br>
            <a:r>
              <a:rPr lang="nl-NL" dirty="0"/>
              <a:t>&amp; </a:t>
            </a:r>
            <a:br>
              <a:rPr lang="nl-NL" dirty="0"/>
            </a:br>
            <a:r>
              <a:rPr lang="nl-NL" dirty="0"/>
              <a:t>Vragen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DBD69D8C-B271-AA48-B43D-11CBE99A2091}"/>
              </a:ext>
            </a:extLst>
          </p:cNvPr>
          <p:cNvCxnSpPr>
            <a:cxnSpLocks/>
          </p:cNvCxnSpPr>
          <p:nvPr userDrawn="1"/>
        </p:nvCxnSpPr>
        <p:spPr>
          <a:xfrm>
            <a:off x="8702829" y="1345786"/>
            <a:ext cx="0" cy="1914249"/>
          </a:xfrm>
          <a:prstGeom prst="line">
            <a:avLst/>
          </a:prstGeom>
          <a:ln w="25400">
            <a:solidFill>
              <a:srgbClr val="134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1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1433B91D-33D0-1446-9014-75DE9FCADEDC}"/>
              </a:ext>
            </a:extLst>
          </p:cNvPr>
          <p:cNvSpPr/>
          <p:nvPr userDrawn="1"/>
        </p:nvSpPr>
        <p:spPr>
          <a:xfrm>
            <a:off x="0" y="0"/>
            <a:ext cx="12192000" cy="6871252"/>
          </a:xfrm>
          <a:prstGeom prst="rect">
            <a:avLst/>
          </a:prstGeom>
          <a:solidFill>
            <a:schemeClr val="tx1">
              <a:lumMod val="65000"/>
              <a:lumOff val="35000"/>
              <a:alpha val="0"/>
            </a:schemeClr>
          </a:solidFill>
          <a:ln w="1905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Valk">
            <a:extLst>
              <a:ext uri="{FF2B5EF4-FFF2-40B4-BE49-F238E27FC236}">
                <a16:creationId xmlns:a16="http://schemas.microsoft.com/office/drawing/2014/main" xmlns="" id="{57580525-475E-7F4E-ABA7-5A20DB4D7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024" y="88764"/>
            <a:ext cx="1352788" cy="2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704" r:id="rId3"/>
    <p:sldLayoutId id="2147483703" r:id="rId4"/>
    <p:sldLayoutId id="2147483694" r:id="rId5"/>
    <p:sldLayoutId id="2147483693" r:id="rId6"/>
    <p:sldLayoutId id="2147483717" r:id="rId7"/>
    <p:sldLayoutId id="2147483718" r:id="rId8"/>
    <p:sldLayoutId id="2147483701" r:id="rId9"/>
    <p:sldLayoutId id="2147483674" r:id="rId10"/>
    <p:sldLayoutId id="2147483714" r:id="rId11"/>
    <p:sldLayoutId id="2147483695" r:id="rId12"/>
    <p:sldLayoutId id="2147483706" r:id="rId13"/>
    <p:sldLayoutId id="2147483707" r:id="rId14"/>
    <p:sldLayoutId id="2147483702" r:id="rId15"/>
    <p:sldLayoutId id="2147483696" r:id="rId16"/>
    <p:sldLayoutId id="2147483664" r:id="rId17"/>
    <p:sldLayoutId id="2147483715" r:id="rId18"/>
    <p:sldLayoutId id="2147483653" r:id="rId19"/>
    <p:sldLayoutId id="2147483697" r:id="rId20"/>
    <p:sldLayoutId id="2147483654" r:id="rId21"/>
    <p:sldLayoutId id="2147483712" r:id="rId22"/>
    <p:sldLayoutId id="2147483713" r:id="rId23"/>
    <p:sldLayoutId id="2147483709" r:id="rId24"/>
    <p:sldLayoutId id="2147483711" r:id="rId25"/>
    <p:sldLayoutId id="2147483708" r:id="rId26"/>
    <p:sldLayoutId id="2147483698" r:id="rId27"/>
    <p:sldLayoutId id="2147483699" r:id="rId28"/>
    <p:sldLayoutId id="2147483659" r:id="rId29"/>
    <p:sldLayoutId id="2147483716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photos/9LSTxzIaXi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wcAOi6t0qa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wcAOi6t0qa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wcAOi6t0qa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xmlns="" id="{9240410D-024D-1C40-88E6-65DB1A7B3A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b="8167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AEF1C9AE-A543-314F-904E-DBEBA4509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nl-NL" sz="3200" i="1" dirty="0"/>
              <a:t>Never trust a fat </a:t>
            </a:r>
            <a:r>
              <a:rPr lang="nl-NL" sz="3200" i="1" dirty="0" err="1"/>
              <a:t>behavioural</a:t>
            </a:r>
            <a:r>
              <a:rPr lang="nl-NL" sz="3200" i="1" dirty="0"/>
              <a:t> designer – </a:t>
            </a:r>
            <a:r>
              <a:rPr lang="nl-NL" sz="3200" i="1" dirty="0" err="1"/>
              <a:t>Nir</a:t>
            </a:r>
            <a:r>
              <a:rPr lang="nl-NL" sz="3200" i="1" dirty="0"/>
              <a:t> </a:t>
            </a:r>
            <a:r>
              <a:rPr lang="nl-NL" sz="3200" i="1" dirty="0" err="1"/>
              <a:t>Eyal</a:t>
            </a:r>
            <a:endParaRPr lang="nl-NL" sz="3200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7A746EAB-3356-0B48-BE39-9AC061ABF3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6C150C6-BDE0-8646-B2B5-D10FE26678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Thomas Wollersheim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E6B1647E-8845-DE4F-8C9F-4EFF4680B8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>
                <a:hlinkClick r:id="rId4"/>
              </a:rPr>
              <a:t>https://unsplash.com/photos/9LSTxzIaXiA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7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6D0BB408-0DF5-3D49-8227-F342F68A93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xmlns="" id="{10961E2E-631F-1541-ABCF-E7DEB7CE3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xmlns="" id="{0FBAA503-ED2B-BF44-871B-8778081A2F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1" b="112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91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xmlns="" id="{29A135DE-EB19-384E-94D2-9A356F532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Hiernaast gebruik je zo de positieve uitwerking van cognitieve dissonantie</a:t>
            </a:r>
          </a:p>
        </p:txBody>
      </p:sp>
    </p:spTree>
    <p:extLst>
      <p:ext uri="{BB962C8B-B14F-4D97-AF65-F5344CB8AC3E}">
        <p14:creationId xmlns:p14="http://schemas.microsoft.com/office/powerpoint/2010/main" val="357631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7">
            <a:extLst>
              <a:ext uri="{FF2B5EF4-FFF2-40B4-BE49-F238E27FC236}">
                <a16:creationId xmlns:a16="http://schemas.microsoft.com/office/drawing/2014/main" xmlns="" id="{E6A36152-DD87-DE47-8EE3-05D21CA30A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r="21645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986BC53A-FFCE-E843-8FE0-3BC4EF6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7DB655D4-3D06-9648-B872-FDF03B74EB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 typeface=".Apple Color Emoji UI"/>
              <a:buChar char="✅"/>
            </a:pPr>
            <a:r>
              <a:rPr lang="nl-NL" dirty="0"/>
              <a:t>Wanneer vind gedrag plaats? – BJ </a:t>
            </a:r>
            <a:r>
              <a:rPr lang="nl-NL" dirty="0" err="1"/>
              <a:t>Fogg</a:t>
            </a:r>
            <a:endParaRPr lang="nl-NL" dirty="0"/>
          </a:p>
          <a:p>
            <a:endParaRPr lang="nl-NL" dirty="0"/>
          </a:p>
          <a:p>
            <a:r>
              <a:rPr lang="nl-NL" dirty="0"/>
              <a:t>Hoe Tiny </a:t>
            </a:r>
            <a:r>
              <a:rPr lang="nl-NL" dirty="0" err="1"/>
              <a:t>Habits</a:t>
            </a:r>
            <a:r>
              <a:rPr lang="nl-NL" dirty="0"/>
              <a:t> helpen jouw doelen te bereiken</a:t>
            </a:r>
          </a:p>
          <a:p>
            <a:endParaRPr lang="nl-NL" dirty="0"/>
          </a:p>
          <a:p>
            <a:r>
              <a:rPr lang="nl-NL" dirty="0"/>
              <a:t>Gedragspsychologische trucjes voor succes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6E7971BF-B7CA-ED48-B712-C29EBB2BB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https://unsplash.com/photos/wcAOi6t0qaA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65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xmlns="" id="{E5912857-C565-0D4C-9AF9-D4BAC2DDD0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Wat zijn doelen die jullie hebben?</a:t>
            </a:r>
          </a:p>
        </p:txBody>
      </p:sp>
    </p:spTree>
    <p:extLst>
      <p:ext uri="{BB962C8B-B14F-4D97-AF65-F5344CB8AC3E}">
        <p14:creationId xmlns:p14="http://schemas.microsoft.com/office/powerpoint/2010/main" val="22752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BC5C6DC1-0734-F244-8BE9-FAD1A111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Qua </a:t>
            </a:r>
            <a:r>
              <a:rPr lang="nl-NL" dirty="0" err="1"/>
              <a:t>Ability</a:t>
            </a:r>
            <a:r>
              <a:rPr lang="nl-NL" dirty="0"/>
              <a:t> ben je, waarschijnlijk, nog niet op dit gewenste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EC296AF5-914E-E74A-AAC6-8035045C9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413DEF38-2EFA-C04D-B14F-2A18F29BB8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Formule voor gedrag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4BB50A78-2FD9-F948-A1CF-4CFE23661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Oplossing BJ </a:t>
            </a:r>
            <a:r>
              <a:rPr lang="nl-NL" dirty="0" err="1"/>
              <a:t>Fogg</a:t>
            </a:r>
            <a:r>
              <a:rPr lang="nl-NL" dirty="0"/>
              <a:t> </a:t>
            </a:r>
            <a:r>
              <a:rPr lang="nl-NL" u="sng" dirty="0"/>
              <a:t>Tiny</a:t>
            </a:r>
            <a:r>
              <a:rPr lang="nl-NL" dirty="0"/>
              <a:t> (1) </a:t>
            </a:r>
            <a:r>
              <a:rPr lang="nl-NL" dirty="0" err="1"/>
              <a:t>Habits</a:t>
            </a:r>
            <a:r>
              <a:rPr lang="nl-NL" dirty="0"/>
              <a:t> (2)</a:t>
            </a:r>
          </a:p>
        </p:txBody>
      </p:sp>
      <p:pic>
        <p:nvPicPr>
          <p:cNvPr id="8" name="Tijdelijke aanduiding voor afbeelding 11">
            <a:extLst>
              <a:ext uri="{FF2B5EF4-FFF2-40B4-BE49-F238E27FC236}">
                <a16:creationId xmlns:a16="http://schemas.microsoft.com/office/drawing/2014/main" xmlns="" id="{F4133CC2-BBB3-384E-8683-70BA653225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7318"/>
          <a:stretch>
            <a:fillRect/>
          </a:stretch>
        </p:blipFill>
        <p:spPr/>
      </p:pic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xmlns="" id="{D7D21E9C-C978-1C42-B545-8CB2410B27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 b="10224"/>
          <a:stretch>
            <a:fillRect/>
          </a:stretch>
        </p:blipFill>
        <p:spPr>
          <a:xfrm>
            <a:off x="7210425" y="2062163"/>
            <a:ext cx="3744913" cy="4532312"/>
          </a:xfr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0439BB66-21B7-8D4E-ABD7-BBD1CFA40749}"/>
              </a:ext>
            </a:extLst>
          </p:cNvPr>
          <p:cNvSpPr/>
          <p:nvPr/>
        </p:nvSpPr>
        <p:spPr>
          <a:xfrm>
            <a:off x="1063256" y="5160786"/>
            <a:ext cx="765544" cy="595424"/>
          </a:xfrm>
          <a:prstGeom prst="rect">
            <a:avLst/>
          </a:prstGeom>
          <a:solidFill>
            <a:srgbClr val="134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 links 2">
            <a:extLst>
              <a:ext uri="{FF2B5EF4-FFF2-40B4-BE49-F238E27FC236}">
                <a16:creationId xmlns:a16="http://schemas.microsoft.com/office/drawing/2014/main" xmlns="" id="{3AD9FB5F-D3EE-7244-AEA4-A168C3578724}"/>
              </a:ext>
            </a:extLst>
          </p:cNvPr>
          <p:cNvSpPr/>
          <p:nvPr/>
        </p:nvSpPr>
        <p:spPr>
          <a:xfrm>
            <a:off x="1743740" y="5273749"/>
            <a:ext cx="2573079" cy="354871"/>
          </a:xfrm>
          <a:prstGeom prst="rightArrow">
            <a:avLst/>
          </a:prstGeom>
          <a:solidFill>
            <a:srgbClr val="134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xmlns="" id="{53C34B34-025E-3545-B20F-452A435693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r="20435"/>
          <a:stretch>
            <a:fillRect/>
          </a:stretch>
        </p:blipFill>
        <p:spPr/>
      </p:pic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xmlns="" id="{2253685B-5A70-F54D-9312-A9C44A3E3F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1" r="21441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4310B9B7-6E41-D34F-A849-950B257A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BJ </a:t>
            </a:r>
            <a:r>
              <a:rPr lang="nl-NL" dirty="0" err="1"/>
              <a:t>Fogg</a:t>
            </a:r>
            <a:r>
              <a:rPr lang="nl-NL" dirty="0"/>
              <a:t>’ oplossing Tiny (klein beginnen) </a:t>
            </a:r>
            <a:r>
              <a:rPr lang="nl-NL" dirty="0" err="1"/>
              <a:t>Habits</a:t>
            </a:r>
            <a:r>
              <a:rPr lang="nl-NL" dirty="0"/>
              <a:t> (bestaande triggers)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06237368-8BE9-5B46-B895-28FE407DF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4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E3578C53-6A50-BD40-AC82-605088443D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956AF0B9-ABAF-3E4B-804C-90E2FD29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8" y="92765"/>
            <a:ext cx="10413265" cy="984922"/>
          </a:xfrm>
        </p:spPr>
        <p:txBody>
          <a:bodyPr>
            <a:normAutofit fontScale="90000"/>
          </a:bodyPr>
          <a:lstStyle/>
          <a:p>
            <a:r>
              <a:rPr lang="nl-NL" dirty="0"/>
              <a:t>Tiny </a:t>
            </a:r>
            <a:r>
              <a:rPr lang="nl-NL" dirty="0" err="1"/>
              <a:t>habits</a:t>
            </a:r>
            <a:r>
              <a:rPr lang="nl-NL" dirty="0"/>
              <a:t> maken gebruik van de </a:t>
            </a:r>
            <a:r>
              <a:rPr lang="nl-NL" u="sng" dirty="0"/>
              <a:t>krachtige</a:t>
            </a:r>
            <a:r>
              <a:rPr lang="nl-NL" dirty="0"/>
              <a:t> “</a:t>
            </a:r>
            <a:r>
              <a:rPr lang="nl-NL" dirty="0" err="1"/>
              <a:t>als-dan</a:t>
            </a:r>
            <a:r>
              <a:rPr lang="nl-NL" dirty="0"/>
              <a:t>” techniek</a:t>
            </a:r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xmlns="" id="{DFA997A3-3474-4543-98C5-7E011A4E77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2" r="10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95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C9FD343D-EC87-2E45-A760-82333D3ED3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800" dirty="0"/>
              <a:t>”oeh, door slim mijn dag in te delen kan ik, </a:t>
            </a:r>
            <a:r>
              <a:rPr lang="nl-NL" sz="2800" u="sng" dirty="0"/>
              <a:t>met minimale inspanning</a:t>
            </a:r>
            <a:r>
              <a:rPr lang="nl-NL" sz="2800" dirty="0"/>
              <a:t>, nieuw gedrag starten”</a:t>
            </a:r>
          </a:p>
          <a:p>
            <a:endParaRPr lang="nl-NL" sz="2800" dirty="0"/>
          </a:p>
          <a:p>
            <a:r>
              <a:rPr lang="nl-NL" sz="2800" b="0" dirty="0"/>
              <a:t>Dus ik ben aan de slag gegaan…</a:t>
            </a:r>
          </a:p>
        </p:txBody>
      </p:sp>
    </p:spTree>
    <p:extLst>
      <p:ext uri="{BB962C8B-B14F-4D97-AF65-F5344CB8AC3E}">
        <p14:creationId xmlns:p14="http://schemas.microsoft.com/office/powerpoint/2010/main" val="19860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EDD2161B-E66E-F84C-807D-9AA3430E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Toegepast op eigen leven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201FC41-BAD7-934C-A36E-A38D80EB7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b="1" dirty="0"/>
              <a:t>Gewenst gedrag in kaart brengen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sz="2000" b="1" dirty="0">
                <a:solidFill>
                  <a:srgbClr val="134265"/>
                </a:solidFill>
              </a:rPr>
              <a:t>Het grote doel opschrijven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ABD95FCD-0980-E448-9781-1B1E6FF35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7">
            <a:extLst>
              <a:ext uri="{FF2B5EF4-FFF2-40B4-BE49-F238E27FC236}">
                <a16:creationId xmlns:a16="http://schemas.microsoft.com/office/drawing/2014/main" xmlns="" id="{EAF7036C-2323-6148-B303-A2316326E7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73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9080D903-2178-CC46-A36F-D78D83F9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Pijnvrij voetballen</a:t>
            </a:r>
          </a:p>
          <a:p>
            <a:pPr marL="342900" indent="-342900">
              <a:buFont typeface="+mj-lt"/>
              <a:buAutoNum type="arabicPeriod"/>
            </a:pP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Hoog niveau qua mediteren</a:t>
            </a:r>
          </a:p>
          <a:p>
            <a:pPr marL="342900" indent="-342900">
              <a:buFont typeface="+mj-lt"/>
              <a:buAutoNum type="arabicPeriod"/>
            </a:pP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Wetenschappelijk up-to-date zijn</a:t>
            </a:r>
          </a:p>
          <a:p>
            <a:pPr marL="342900" indent="-342900">
              <a:buFont typeface="+mj-lt"/>
              <a:buAutoNum type="arabicPeriod"/>
            </a:pP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Frans kunnen spreken</a:t>
            </a:r>
          </a:p>
          <a:p>
            <a:endParaRPr lang="nl-NL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729B214-B556-7E47-B50C-D7522A2E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182222"/>
            <a:ext cx="11876088" cy="973818"/>
          </a:xfrm>
        </p:spPr>
        <p:txBody>
          <a:bodyPr>
            <a:normAutofit/>
          </a:bodyPr>
          <a:lstStyle/>
          <a:p>
            <a:r>
              <a:rPr lang="nl-NL" dirty="0"/>
              <a:t>Welke doelen heb ik? </a:t>
            </a:r>
            <a:r>
              <a:rPr lang="nl-NL" i="1" dirty="0"/>
              <a:t>(waar ik genoeg motivatie voor heb)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xmlns="" id="{980763BC-BF98-BF4B-9E0A-C48749EC6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" name="Tijdelijke aanduiding voor afbeelding 11">
            <a:extLst>
              <a:ext uri="{FF2B5EF4-FFF2-40B4-BE49-F238E27FC236}">
                <a16:creationId xmlns:a16="http://schemas.microsoft.com/office/drawing/2014/main" xmlns="" id="{7763A733-43BD-7B49-8484-83E2612DC4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r="3988"/>
          <a:stretch>
            <a:fillRect/>
          </a:stretch>
        </p:blipFill>
        <p:spPr>
          <a:xfrm>
            <a:off x="6080125" y="1716088"/>
            <a:ext cx="5991225" cy="4818062"/>
          </a:xfrm>
        </p:spPr>
      </p:pic>
    </p:spTree>
    <p:extLst>
      <p:ext uri="{BB962C8B-B14F-4D97-AF65-F5344CB8AC3E}">
        <p14:creationId xmlns:p14="http://schemas.microsoft.com/office/powerpoint/2010/main" val="20295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xmlns="" id="{81DFFD67-F370-9449-B6D0-DC49D07EE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115" y="2895601"/>
            <a:ext cx="9188339" cy="881742"/>
          </a:xfrm>
        </p:spPr>
        <p:txBody>
          <a:bodyPr/>
          <a:lstStyle/>
          <a:p>
            <a:r>
              <a:rPr lang="nl-NL" sz="2800" dirty="0"/>
              <a:t>Wat is jullie doel voor deze sessie? </a:t>
            </a:r>
          </a:p>
        </p:txBody>
      </p:sp>
    </p:spTree>
    <p:extLst>
      <p:ext uri="{BB962C8B-B14F-4D97-AF65-F5344CB8AC3E}">
        <p14:creationId xmlns:p14="http://schemas.microsoft.com/office/powerpoint/2010/main" val="2229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928B5C2C-E229-D94B-A152-E729FA2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#1 – doelen formuleren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1C17737-9147-AE47-9868-41202A8BB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is het grotere doel? &gt; stip aan de horizon? – durf groot te denken</a:t>
            </a:r>
          </a:p>
          <a:p>
            <a:pPr lvl="1"/>
            <a:r>
              <a:rPr lang="nl-NL" sz="2000" dirty="0"/>
              <a:t>Mag meerdere doelen. Graag zelfs. 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xmlns="" id="{73EAF15D-07E6-BC47-A192-4C9644E90F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xmlns="" id="{5866AD11-7CBE-664F-A120-C7BB4370FD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28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EDD2161B-E66E-F84C-807D-9AA3430E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Toegepast op eigen leven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201FC41-BAD7-934C-A36E-A38D80EB7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b="1" dirty="0"/>
              <a:t>Gewenst gedrag in kaart brengen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sz="2000" dirty="0"/>
              <a:t>Het grote doel opschrijven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sz="2000" b="1" dirty="0">
                <a:solidFill>
                  <a:srgbClr val="134265"/>
                </a:solidFill>
              </a:rPr>
              <a:t>Gedrag Tiny maken om doel te bereiken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sz="2000" b="1" dirty="0" err="1">
                <a:solidFill>
                  <a:srgbClr val="134265"/>
                </a:solidFill>
              </a:rPr>
              <a:t>Ability</a:t>
            </a:r>
            <a:r>
              <a:rPr lang="nl-NL" sz="2000" b="1" dirty="0">
                <a:solidFill>
                  <a:srgbClr val="134265"/>
                </a:solidFill>
              </a:rPr>
              <a:t>-score geven (hoeveel inspanning </a:t>
            </a:r>
            <a:r>
              <a:rPr lang="nl-NL" sz="2000" b="1" u="sng" dirty="0">
                <a:solidFill>
                  <a:srgbClr val="134265"/>
                </a:solidFill>
              </a:rPr>
              <a:t>kost</a:t>
            </a:r>
            <a:r>
              <a:rPr lang="nl-NL" sz="2000" b="1" dirty="0">
                <a:solidFill>
                  <a:srgbClr val="134265"/>
                </a:solidFill>
              </a:rPr>
              <a:t> het me; subjectief)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ABD95FCD-0980-E448-9781-1B1E6FF35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7">
            <a:extLst>
              <a:ext uri="{FF2B5EF4-FFF2-40B4-BE49-F238E27FC236}">
                <a16:creationId xmlns:a16="http://schemas.microsoft.com/office/drawing/2014/main" xmlns="" id="{EAF7036C-2323-6148-B303-A2316326E7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5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9080D903-2178-CC46-A36F-D78D83F9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1800" dirty="0"/>
          </a:p>
          <a:p>
            <a:pPr marL="342900" indent="-342900">
              <a:buFont typeface="+mj-lt"/>
              <a:buAutoNum type="arabicPeriod"/>
            </a:pPr>
            <a:r>
              <a:rPr lang="nl-NL" sz="1800" b="1" dirty="0"/>
              <a:t>Pijnvrij voetballen</a:t>
            </a:r>
          </a:p>
          <a:p>
            <a:pPr lvl="1"/>
            <a:r>
              <a:rPr lang="nl-NL" sz="1800" dirty="0"/>
              <a:t>Tiny </a:t>
            </a:r>
            <a:r>
              <a:rPr lang="nl-NL" sz="1800" dirty="0" err="1"/>
              <a:t>Habit</a:t>
            </a:r>
            <a:r>
              <a:rPr lang="nl-NL" sz="1800" dirty="0"/>
              <a:t>: iedere dag  5 min knie oefeningen doen</a:t>
            </a:r>
          </a:p>
          <a:p>
            <a:pPr lvl="1"/>
            <a:r>
              <a:rPr lang="nl-NL" sz="1800" dirty="0"/>
              <a:t>inspanningscijfer 7</a:t>
            </a:r>
          </a:p>
          <a:p>
            <a:endParaRPr lang="nl-NL" sz="1800" dirty="0"/>
          </a:p>
          <a:p>
            <a:pPr marL="342900" indent="-342900">
              <a:buFont typeface="+mj-lt"/>
              <a:buAutoNum type="arabicPeriod" startAt="2"/>
            </a:pPr>
            <a:r>
              <a:rPr lang="nl-NL" sz="1800" b="1" dirty="0"/>
              <a:t>Hoog niveau qua mediteren</a:t>
            </a:r>
          </a:p>
          <a:p>
            <a:pPr lvl="1"/>
            <a:r>
              <a:rPr lang="nl-NL" sz="1800" dirty="0"/>
              <a:t>Tiny </a:t>
            </a:r>
            <a:r>
              <a:rPr lang="nl-NL" sz="1800" dirty="0" err="1"/>
              <a:t>Habit</a:t>
            </a:r>
            <a:r>
              <a:rPr lang="nl-NL" sz="1800" dirty="0"/>
              <a:t>: iedere dag 10 min mediteren</a:t>
            </a:r>
          </a:p>
          <a:p>
            <a:pPr lvl="1"/>
            <a:r>
              <a:rPr lang="nl-NL" sz="1800" dirty="0"/>
              <a:t>inspanningscijfer 8</a:t>
            </a:r>
          </a:p>
          <a:p>
            <a:endParaRPr lang="nl-NL" sz="1800" dirty="0"/>
          </a:p>
          <a:p>
            <a:pPr marL="342900" indent="-342900">
              <a:buFont typeface="+mj-lt"/>
              <a:buAutoNum type="arabicPeriod" startAt="3"/>
            </a:pPr>
            <a:r>
              <a:rPr lang="nl-NL" sz="1800" b="1" dirty="0"/>
              <a:t>Wetenschappelijk up-to-date zijn</a:t>
            </a:r>
          </a:p>
          <a:p>
            <a:pPr lvl="1"/>
            <a:r>
              <a:rPr lang="nl-NL" sz="1800" dirty="0"/>
              <a:t>Tiny </a:t>
            </a:r>
            <a:r>
              <a:rPr lang="nl-NL" sz="1800" dirty="0" err="1"/>
              <a:t>Habit</a:t>
            </a:r>
            <a:r>
              <a:rPr lang="nl-NL" sz="1800" dirty="0"/>
              <a:t>: half uur podcast luisteren</a:t>
            </a:r>
          </a:p>
          <a:p>
            <a:pPr lvl="1"/>
            <a:r>
              <a:rPr lang="nl-NL" sz="1800" dirty="0"/>
              <a:t>inspanningscijfer 5</a:t>
            </a:r>
          </a:p>
          <a:p>
            <a:endParaRPr lang="nl-NL" sz="1800" dirty="0"/>
          </a:p>
          <a:p>
            <a:pPr marL="342900" indent="-342900">
              <a:buFont typeface="+mj-lt"/>
              <a:buAutoNum type="arabicPeriod" startAt="4"/>
            </a:pPr>
            <a:r>
              <a:rPr lang="nl-NL" sz="1800" b="1" dirty="0"/>
              <a:t>Frans kunnen spreken</a:t>
            </a:r>
          </a:p>
          <a:p>
            <a:pPr lvl="1"/>
            <a:r>
              <a:rPr lang="nl-NL" sz="1800" dirty="0"/>
              <a:t>Tiny </a:t>
            </a:r>
            <a:r>
              <a:rPr lang="nl-NL" sz="1800" dirty="0" err="1"/>
              <a:t>Habit</a:t>
            </a:r>
            <a:r>
              <a:rPr lang="nl-NL" sz="1800" dirty="0"/>
              <a:t>: iedere dag 10 minuten frans oefenen met </a:t>
            </a:r>
            <a:r>
              <a:rPr lang="nl-NL" sz="1800" dirty="0" err="1"/>
              <a:t>Duolingo</a:t>
            </a:r>
            <a:endParaRPr lang="nl-NL" sz="1800" dirty="0"/>
          </a:p>
          <a:p>
            <a:pPr lvl="1"/>
            <a:r>
              <a:rPr lang="nl-NL" sz="1800" dirty="0"/>
              <a:t>inspanningscijfer 6</a:t>
            </a:r>
          </a:p>
          <a:p>
            <a:endParaRPr lang="nl-NL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729B214-B556-7E47-B50C-D7522A2E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182222"/>
            <a:ext cx="11876088" cy="973818"/>
          </a:xfrm>
        </p:spPr>
        <p:txBody>
          <a:bodyPr>
            <a:normAutofit/>
          </a:bodyPr>
          <a:lstStyle/>
          <a:p>
            <a:r>
              <a:rPr lang="nl-NL" dirty="0"/>
              <a:t>Het doel “Tiny” maken en geef het een </a:t>
            </a:r>
            <a:r>
              <a:rPr lang="nl-NL" dirty="0" err="1"/>
              <a:t>ability</a:t>
            </a:r>
            <a:r>
              <a:rPr lang="nl-NL" dirty="0"/>
              <a:t> score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xmlns="" id="{980763BC-BF98-BF4B-9E0A-C48749EC6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" name="Tijdelijke aanduiding voor afbeelding 11">
            <a:extLst>
              <a:ext uri="{FF2B5EF4-FFF2-40B4-BE49-F238E27FC236}">
                <a16:creationId xmlns:a16="http://schemas.microsoft.com/office/drawing/2014/main" xmlns="" id="{7763A733-43BD-7B49-8484-83E2612DC4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r="3988"/>
          <a:stretch>
            <a:fillRect/>
          </a:stretch>
        </p:blipFill>
        <p:spPr>
          <a:xfrm>
            <a:off x="6080125" y="1716088"/>
            <a:ext cx="5991225" cy="4818062"/>
          </a:xfrm>
        </p:spPr>
      </p:pic>
      <p:sp>
        <p:nvSpPr>
          <p:cNvPr id="2" name="Kader 1">
            <a:extLst>
              <a:ext uri="{FF2B5EF4-FFF2-40B4-BE49-F238E27FC236}">
                <a16:creationId xmlns:a16="http://schemas.microsoft.com/office/drawing/2014/main" xmlns="" id="{F641E0E2-1226-1041-B7C7-9427A5110F05}"/>
              </a:ext>
            </a:extLst>
          </p:cNvPr>
          <p:cNvSpPr/>
          <p:nvPr/>
        </p:nvSpPr>
        <p:spPr>
          <a:xfrm>
            <a:off x="8053137" y="5662863"/>
            <a:ext cx="1764631" cy="1077662"/>
          </a:xfrm>
          <a:prstGeom prst="frame">
            <a:avLst/>
          </a:prstGeom>
          <a:solidFill>
            <a:srgbClr val="FF7E79"/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928B5C2C-E229-D94B-A152-E729FA2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#2 – Tiny maken &amp; </a:t>
            </a:r>
            <a:r>
              <a:rPr lang="nl-NL" dirty="0" err="1"/>
              <a:t>Ability</a:t>
            </a:r>
            <a:r>
              <a:rPr lang="nl-NL" dirty="0"/>
              <a:t> score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1C17737-9147-AE47-9868-41202A8BB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is het gewenste gedrag? &gt; stip aan de horizon? – durf groot te denken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b="1" dirty="0">
                <a:solidFill>
                  <a:srgbClr val="134265"/>
                </a:solidFill>
              </a:rPr>
              <a:t>Breek het doel op in een behapbaar begin (Tiny maken) </a:t>
            </a:r>
          </a:p>
          <a:p>
            <a:pPr marL="457200" indent="-457200">
              <a:buFont typeface="+mj-lt"/>
              <a:buAutoNum type="arabicPeriod"/>
            </a:pPr>
            <a:endParaRPr lang="nl-NL" b="1" dirty="0">
              <a:solidFill>
                <a:srgbClr val="13426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b="1" dirty="0">
                <a:solidFill>
                  <a:srgbClr val="134265"/>
                </a:solidFill>
              </a:rPr>
              <a:t>Geef het een </a:t>
            </a:r>
            <a:r>
              <a:rPr lang="nl-NL" b="1" dirty="0" err="1">
                <a:solidFill>
                  <a:srgbClr val="134265"/>
                </a:solidFill>
              </a:rPr>
              <a:t>ability</a:t>
            </a:r>
            <a:r>
              <a:rPr lang="nl-NL" b="1" dirty="0">
                <a:solidFill>
                  <a:srgbClr val="134265"/>
                </a:solidFill>
              </a:rPr>
              <a:t> score (hoeveel inspanning </a:t>
            </a:r>
            <a:r>
              <a:rPr lang="nl-NL" b="1" u="sng" dirty="0">
                <a:solidFill>
                  <a:srgbClr val="134265"/>
                </a:solidFill>
              </a:rPr>
              <a:t>kost</a:t>
            </a:r>
            <a:r>
              <a:rPr lang="nl-NL" b="1" dirty="0">
                <a:solidFill>
                  <a:srgbClr val="134265"/>
                </a:solidFill>
              </a:rPr>
              <a:t> het je?), ga uit van een ”normale” situatie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xmlns="" id="{73EAF15D-07E6-BC47-A192-4C9644E90F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xmlns="" id="{425D952D-54FA-9D46-8916-A672D1BB30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299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EDD2161B-E66E-F84C-807D-9AA3430E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Toegepast op eigen leven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201FC41-BAD7-934C-A36E-A38D80EB7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Gewenst gedrag in kaart brengen</a:t>
            </a:r>
          </a:p>
          <a:p>
            <a:pPr marL="457200" indent="-457200">
              <a:buFont typeface="+mj-lt"/>
              <a:buAutoNum type="arabicPeriod"/>
            </a:pP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b="1" dirty="0">
                <a:solidFill>
                  <a:srgbClr val="134265"/>
                </a:solidFill>
              </a:rPr>
              <a:t>In kaart brengen huidige routine</a:t>
            </a:r>
          </a:p>
          <a:p>
            <a:r>
              <a:rPr lang="nl-NL" dirty="0"/>
              <a:t>Wat zijn mijn bestaande gewoontes? Van opstaan tot naar bed</a:t>
            </a:r>
          </a:p>
          <a:p>
            <a:r>
              <a:rPr lang="nl-NL" dirty="0"/>
              <a:t>Score van 1 tot 10: hoe zit ik op dat moment in mijn </a:t>
            </a:r>
            <a:r>
              <a:rPr lang="nl-NL" dirty="0" err="1"/>
              <a:t>ability</a:t>
            </a:r>
            <a:endParaRPr lang="nl-NL" dirty="0"/>
          </a:p>
          <a:p>
            <a:pPr lvl="1"/>
            <a:r>
              <a:rPr lang="nl-NL" sz="1800" i="1" dirty="0"/>
              <a:t>Energie </a:t>
            </a:r>
          </a:p>
          <a:p>
            <a:pPr lvl="1"/>
            <a:r>
              <a:rPr lang="nl-NL" sz="1800" i="1" dirty="0"/>
              <a:t>Mentale fitheid</a:t>
            </a:r>
          </a:p>
          <a:p>
            <a:pPr lvl="1"/>
            <a:r>
              <a:rPr lang="nl-NL" sz="1800" i="1" dirty="0"/>
              <a:t>Afleiding</a:t>
            </a:r>
          </a:p>
          <a:p>
            <a:pPr lvl="1"/>
            <a:r>
              <a:rPr lang="nl-NL" sz="1800" i="1" dirty="0"/>
              <a:t>Barrières (sociale barrières &gt; frans leren in bed)</a:t>
            </a:r>
          </a:p>
          <a:p>
            <a:pPr lvl="1"/>
            <a:r>
              <a:rPr lang="nl-NL" sz="1800" i="1" dirty="0"/>
              <a:t>Tijd die je hebt</a:t>
            </a:r>
          </a:p>
          <a:p>
            <a:pPr lvl="1"/>
            <a:r>
              <a:rPr lang="nl-NL" sz="1800" i="1" dirty="0"/>
              <a:t>??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ABD95FCD-0980-E448-9781-1B1E6FF35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7">
            <a:extLst>
              <a:ext uri="{FF2B5EF4-FFF2-40B4-BE49-F238E27FC236}">
                <a16:creationId xmlns:a16="http://schemas.microsoft.com/office/drawing/2014/main" xmlns="" id="{EAF7036C-2323-6148-B303-A2316326E7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75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C716DE9D-DD99-7041-8DBD-F23A9FE92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Pijl links 6">
            <a:extLst>
              <a:ext uri="{FF2B5EF4-FFF2-40B4-BE49-F238E27FC236}">
                <a16:creationId xmlns:a16="http://schemas.microsoft.com/office/drawing/2014/main" xmlns="" id="{1AD0A8E0-C0EF-3E4A-B16C-42F4CC335E57}"/>
              </a:ext>
            </a:extLst>
          </p:cNvPr>
          <p:cNvSpPr/>
          <p:nvPr/>
        </p:nvSpPr>
        <p:spPr>
          <a:xfrm>
            <a:off x="117681" y="3352800"/>
            <a:ext cx="11921919" cy="660400"/>
          </a:xfrm>
          <a:prstGeom prst="rightArrow">
            <a:avLst/>
          </a:prstGeom>
          <a:solidFill>
            <a:srgbClr val="1342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ADE599CA-80E7-004E-9EBA-4E56FBF0B05B}"/>
              </a:ext>
            </a:extLst>
          </p:cNvPr>
          <p:cNvSpPr txBox="1"/>
          <p:nvPr/>
        </p:nvSpPr>
        <p:spPr>
          <a:xfrm>
            <a:off x="597935" y="4950327"/>
            <a:ext cx="1338586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Opstaan: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4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0647C05F-4924-314F-985D-1F10F9A6FF86}"/>
              </a:ext>
            </a:extLst>
          </p:cNvPr>
          <p:cNvSpPr txBox="1"/>
          <p:nvPr/>
        </p:nvSpPr>
        <p:spPr>
          <a:xfrm>
            <a:off x="1267228" y="1827536"/>
            <a:ext cx="1338586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Douchen: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7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8ACF957D-6B89-4F47-A767-65253A558E4E}"/>
              </a:ext>
            </a:extLst>
          </p:cNvPr>
          <p:cNvSpPr txBox="1"/>
          <p:nvPr/>
        </p:nvSpPr>
        <p:spPr>
          <a:xfrm>
            <a:off x="2726107" y="4950327"/>
            <a:ext cx="1338586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Klaarmaken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4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406608F3-1598-8142-8A19-B83E89EC511E}"/>
              </a:ext>
            </a:extLst>
          </p:cNvPr>
          <p:cNvSpPr txBox="1"/>
          <p:nvPr/>
        </p:nvSpPr>
        <p:spPr>
          <a:xfrm>
            <a:off x="4595977" y="4950327"/>
            <a:ext cx="1888565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Fietsen naar werk: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8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17E6CFF7-737C-944D-A982-C2D269959D0F}"/>
              </a:ext>
            </a:extLst>
          </p:cNvPr>
          <p:cNvSpPr txBox="1"/>
          <p:nvPr/>
        </p:nvSpPr>
        <p:spPr>
          <a:xfrm>
            <a:off x="7195597" y="4950327"/>
            <a:ext cx="1338586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Terugfietsen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3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36DC783F-A83D-8D48-BBDF-076A23004C8E}"/>
              </a:ext>
            </a:extLst>
          </p:cNvPr>
          <p:cNvSpPr txBox="1"/>
          <p:nvPr/>
        </p:nvSpPr>
        <p:spPr>
          <a:xfrm>
            <a:off x="5307032" y="1836563"/>
            <a:ext cx="1888565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Op de </a:t>
            </a:r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Hva</a:t>
            </a:r>
            <a:endParaRPr lang="nl-NL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2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0020CE9E-90AB-BF4A-A23A-13FA32EBB597}"/>
              </a:ext>
            </a:extLst>
          </p:cNvPr>
          <p:cNvSpPr txBox="1"/>
          <p:nvPr/>
        </p:nvSpPr>
        <p:spPr>
          <a:xfrm>
            <a:off x="7634831" y="1851185"/>
            <a:ext cx="1888565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Thuiskomen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6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B14582A8-11C8-E64F-95E0-6DA567C93D84}"/>
              </a:ext>
            </a:extLst>
          </p:cNvPr>
          <p:cNvSpPr txBox="1"/>
          <p:nvPr/>
        </p:nvSpPr>
        <p:spPr>
          <a:xfrm>
            <a:off x="9066160" y="4950327"/>
            <a:ext cx="1888565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Avondeten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4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7DA83C7A-AC5F-934F-9969-A21FA1648306}"/>
              </a:ext>
            </a:extLst>
          </p:cNvPr>
          <p:cNvSpPr txBox="1"/>
          <p:nvPr/>
        </p:nvSpPr>
        <p:spPr>
          <a:xfrm>
            <a:off x="3287130" y="1827536"/>
            <a:ext cx="1338586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Ochtend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8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78D703A9-A119-3546-9BFD-C07B3DF49416}"/>
              </a:ext>
            </a:extLst>
          </p:cNvPr>
          <p:cNvSpPr txBox="1"/>
          <p:nvPr/>
        </p:nvSpPr>
        <p:spPr>
          <a:xfrm>
            <a:off x="9896815" y="1836563"/>
            <a:ext cx="1888565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 bed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=2</a:t>
            </a:r>
          </a:p>
        </p:txBody>
      </p:sp>
      <p:sp>
        <p:nvSpPr>
          <p:cNvPr id="18" name="Pijl omhoog 17">
            <a:extLst>
              <a:ext uri="{FF2B5EF4-FFF2-40B4-BE49-F238E27FC236}">
                <a16:creationId xmlns:a16="http://schemas.microsoft.com/office/drawing/2014/main" xmlns="" id="{9403E129-39DE-5644-AF1F-DEFEA0E5296E}"/>
              </a:ext>
            </a:extLst>
          </p:cNvPr>
          <p:cNvSpPr/>
          <p:nvPr/>
        </p:nvSpPr>
        <p:spPr>
          <a:xfrm>
            <a:off x="1829017" y="244148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 omhoog 18">
            <a:extLst>
              <a:ext uri="{FF2B5EF4-FFF2-40B4-BE49-F238E27FC236}">
                <a16:creationId xmlns:a16="http://schemas.microsoft.com/office/drawing/2014/main" xmlns="" id="{0EB8484C-9309-4B40-B532-81CED82509ED}"/>
              </a:ext>
            </a:extLst>
          </p:cNvPr>
          <p:cNvSpPr/>
          <p:nvPr/>
        </p:nvSpPr>
        <p:spPr>
          <a:xfrm>
            <a:off x="3848919" y="247730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 omhoog 19">
            <a:extLst>
              <a:ext uri="{FF2B5EF4-FFF2-40B4-BE49-F238E27FC236}">
                <a16:creationId xmlns:a16="http://schemas.microsoft.com/office/drawing/2014/main" xmlns="" id="{7903B15C-A029-5C44-8B57-0EE81EC76F7A}"/>
              </a:ext>
            </a:extLst>
          </p:cNvPr>
          <p:cNvSpPr/>
          <p:nvPr/>
        </p:nvSpPr>
        <p:spPr>
          <a:xfrm>
            <a:off x="6078640" y="244148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 omhoog 20">
            <a:extLst>
              <a:ext uri="{FF2B5EF4-FFF2-40B4-BE49-F238E27FC236}">
                <a16:creationId xmlns:a16="http://schemas.microsoft.com/office/drawing/2014/main" xmlns="" id="{D22E0B0C-419D-4849-B2C9-6AC82B065627}"/>
              </a:ext>
            </a:extLst>
          </p:cNvPr>
          <p:cNvSpPr/>
          <p:nvPr/>
        </p:nvSpPr>
        <p:spPr>
          <a:xfrm>
            <a:off x="8534183" y="244148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 omhoog 21">
            <a:extLst>
              <a:ext uri="{FF2B5EF4-FFF2-40B4-BE49-F238E27FC236}">
                <a16:creationId xmlns:a16="http://schemas.microsoft.com/office/drawing/2014/main" xmlns="" id="{3A306005-B3AA-E74D-9A4A-278700180A3E}"/>
              </a:ext>
            </a:extLst>
          </p:cNvPr>
          <p:cNvSpPr/>
          <p:nvPr/>
        </p:nvSpPr>
        <p:spPr>
          <a:xfrm>
            <a:off x="10733593" y="244148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 omhoog 23">
            <a:extLst>
              <a:ext uri="{FF2B5EF4-FFF2-40B4-BE49-F238E27FC236}">
                <a16:creationId xmlns:a16="http://schemas.microsoft.com/office/drawing/2014/main" xmlns="" id="{CE367E03-0E75-3646-B650-8DC0015DB73B}"/>
              </a:ext>
            </a:extLst>
          </p:cNvPr>
          <p:cNvSpPr/>
          <p:nvPr/>
        </p:nvSpPr>
        <p:spPr>
          <a:xfrm rot="10800000">
            <a:off x="1159724" y="375764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 omhoog 24">
            <a:extLst>
              <a:ext uri="{FF2B5EF4-FFF2-40B4-BE49-F238E27FC236}">
                <a16:creationId xmlns:a16="http://schemas.microsoft.com/office/drawing/2014/main" xmlns="" id="{BDA6C0AF-94C1-8643-8889-79F65D9781C3}"/>
              </a:ext>
            </a:extLst>
          </p:cNvPr>
          <p:cNvSpPr/>
          <p:nvPr/>
        </p:nvSpPr>
        <p:spPr>
          <a:xfrm rot="10800000">
            <a:off x="3295999" y="3743856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 omhoog 25">
            <a:extLst>
              <a:ext uri="{FF2B5EF4-FFF2-40B4-BE49-F238E27FC236}">
                <a16:creationId xmlns:a16="http://schemas.microsoft.com/office/drawing/2014/main" xmlns="" id="{F39EBC28-51CF-CF48-A009-70D08DB94FE1}"/>
              </a:ext>
            </a:extLst>
          </p:cNvPr>
          <p:cNvSpPr/>
          <p:nvPr/>
        </p:nvSpPr>
        <p:spPr>
          <a:xfrm rot="10800000">
            <a:off x="5390581" y="3723115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 omhoog 26">
            <a:extLst>
              <a:ext uri="{FF2B5EF4-FFF2-40B4-BE49-F238E27FC236}">
                <a16:creationId xmlns:a16="http://schemas.microsoft.com/office/drawing/2014/main" xmlns="" id="{24F6DC12-A738-2049-A103-1E9D69D80263}"/>
              </a:ext>
            </a:extLst>
          </p:cNvPr>
          <p:cNvSpPr/>
          <p:nvPr/>
        </p:nvSpPr>
        <p:spPr>
          <a:xfrm rot="10800000">
            <a:off x="7757386" y="3749947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 omhoog 27">
            <a:extLst>
              <a:ext uri="{FF2B5EF4-FFF2-40B4-BE49-F238E27FC236}">
                <a16:creationId xmlns:a16="http://schemas.microsoft.com/office/drawing/2014/main" xmlns="" id="{1236A8E5-3B20-DF40-96E2-2D5BECAC7A70}"/>
              </a:ext>
            </a:extLst>
          </p:cNvPr>
          <p:cNvSpPr/>
          <p:nvPr/>
        </p:nvSpPr>
        <p:spPr>
          <a:xfrm rot="10800000">
            <a:off x="9902938" y="3723114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1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928B5C2C-E229-D94B-A152-E729FA2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#3 (inzichtelijk maken huidige </a:t>
            </a:r>
            <a:r>
              <a:rPr lang="nl-NL" dirty="0" err="1"/>
              <a:t>habits</a:t>
            </a:r>
            <a:r>
              <a:rPr lang="nl-NL" dirty="0"/>
              <a:t>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1C17737-9147-AE47-9868-41202A8BB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Schrijf jouw dagelijkse routine uit op de tijdlijn (van opstaan tot naar bed). Welke dingen doe jij iedere dag? Wat zijn bestaande </a:t>
            </a:r>
            <a:r>
              <a:rPr lang="nl-NL" dirty="0" err="1"/>
              <a:t>habits</a:t>
            </a:r>
            <a:r>
              <a:rPr lang="nl-NL" dirty="0"/>
              <a:t>? 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 startAt="2"/>
            </a:pPr>
            <a:r>
              <a:rPr lang="nl-NL" dirty="0"/>
              <a:t>Geef per onderdeel aan hoe jij op dat moment normaal gesproken in je </a:t>
            </a:r>
            <a:r>
              <a:rPr lang="nl-NL" dirty="0" err="1"/>
              <a:t>ability</a:t>
            </a:r>
            <a:r>
              <a:rPr lang="nl-NL" dirty="0"/>
              <a:t> zit (geef dit een cijfer van 1 tot 10). Neem hierin mee:</a:t>
            </a:r>
          </a:p>
          <a:p>
            <a:pPr lvl="1"/>
            <a:r>
              <a:rPr lang="nl-NL" sz="1800" i="1" dirty="0"/>
              <a:t>Energie </a:t>
            </a:r>
          </a:p>
          <a:p>
            <a:pPr lvl="1"/>
            <a:r>
              <a:rPr lang="nl-NL" sz="1800" i="1" dirty="0"/>
              <a:t>Mentale fitheid</a:t>
            </a:r>
          </a:p>
          <a:p>
            <a:pPr lvl="1"/>
            <a:r>
              <a:rPr lang="nl-NL" sz="1800" i="1" dirty="0"/>
              <a:t>Afleiding</a:t>
            </a:r>
          </a:p>
          <a:p>
            <a:pPr lvl="1"/>
            <a:r>
              <a:rPr lang="nl-NL" sz="1800" i="1" dirty="0"/>
              <a:t>Barrières (sociale </a:t>
            </a:r>
            <a:r>
              <a:rPr lang="nl-NL" sz="1800" i="1" dirty="0" err="1"/>
              <a:t>barrieres</a:t>
            </a:r>
            <a:r>
              <a:rPr lang="nl-NL" sz="1800" i="1" dirty="0"/>
              <a:t> &gt; frans leren in bed)</a:t>
            </a:r>
          </a:p>
          <a:p>
            <a:pPr lvl="1"/>
            <a:r>
              <a:rPr lang="nl-NL" sz="1800" i="1" dirty="0"/>
              <a:t>Tijd die je hebt</a:t>
            </a:r>
          </a:p>
          <a:p>
            <a:pPr lvl="1"/>
            <a:r>
              <a:rPr lang="nl-NL" sz="1800" i="1" dirty="0"/>
              <a:t>??</a:t>
            </a:r>
          </a:p>
          <a:p>
            <a:pPr lvl="1"/>
            <a:endParaRPr lang="nl-NL" sz="1800" i="1" dirty="0"/>
          </a:p>
          <a:p>
            <a:pPr marL="342900" indent="-342900">
              <a:buFont typeface="+mj-lt"/>
              <a:buAutoNum type="arabicPeriod" startAt="2"/>
            </a:pPr>
            <a:r>
              <a:rPr lang="nl-NL" dirty="0"/>
              <a:t>Schrijf de </a:t>
            </a:r>
            <a:r>
              <a:rPr lang="nl-NL" dirty="0" err="1"/>
              <a:t>habits</a:t>
            </a:r>
            <a:r>
              <a:rPr lang="nl-NL" dirty="0"/>
              <a:t> op die potentie hebben (genoeg </a:t>
            </a:r>
            <a:r>
              <a:rPr lang="nl-NL" dirty="0" err="1"/>
              <a:t>ability</a:t>
            </a:r>
            <a:r>
              <a:rPr lang="nl-NL" dirty="0"/>
              <a:t>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0EBE4010-548A-E845-B6B6-AE7FC9DCA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xmlns="" id="{49458992-F95F-404C-BF8C-183121955C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14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928B5C2C-E229-D94B-A152-E729FA2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Toegepast op eigen leven: Koppelen van gewenst gedrag aan gewoonte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1C17737-9147-AE47-9868-41202A8BB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Gewenst gedrag in kaart brengen</a:t>
            </a:r>
          </a:p>
          <a:p>
            <a:pPr marL="457200" indent="-457200">
              <a:buFont typeface="+mj-lt"/>
              <a:buAutoNum type="arabicPeriod"/>
            </a:pP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 kaart brengen huidige routine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 startAt="3"/>
            </a:pPr>
            <a:r>
              <a:rPr lang="nl-NL" b="1" dirty="0"/>
              <a:t>Match zoeken qua huidige gewoonte en gewenste gewoonte</a:t>
            </a:r>
          </a:p>
          <a:p>
            <a:pPr lvl="1"/>
            <a:r>
              <a:rPr lang="nl-NL" sz="1800" dirty="0"/>
              <a:t>Genoeg </a:t>
            </a:r>
            <a:r>
              <a:rPr lang="nl-NL" sz="1800" dirty="0" err="1"/>
              <a:t>ability</a:t>
            </a:r>
            <a:r>
              <a:rPr lang="nl-NL" sz="1800" dirty="0"/>
              <a:t>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0EBE4010-548A-E845-B6B6-AE7FC9DCA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7">
            <a:extLst>
              <a:ext uri="{FF2B5EF4-FFF2-40B4-BE49-F238E27FC236}">
                <a16:creationId xmlns:a16="http://schemas.microsoft.com/office/drawing/2014/main" xmlns="" id="{1312E397-2C49-104A-84EB-143D80430E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22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C716DE9D-DD99-7041-8DBD-F23A9FE92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Pijl links 6">
            <a:extLst>
              <a:ext uri="{FF2B5EF4-FFF2-40B4-BE49-F238E27FC236}">
                <a16:creationId xmlns:a16="http://schemas.microsoft.com/office/drawing/2014/main" xmlns="" id="{1AD0A8E0-C0EF-3E4A-B16C-42F4CC335E57}"/>
              </a:ext>
            </a:extLst>
          </p:cNvPr>
          <p:cNvSpPr/>
          <p:nvPr/>
        </p:nvSpPr>
        <p:spPr>
          <a:xfrm>
            <a:off x="117681" y="3352800"/>
            <a:ext cx="11921919" cy="660400"/>
          </a:xfrm>
          <a:prstGeom prst="rightArrow">
            <a:avLst/>
          </a:prstGeom>
          <a:solidFill>
            <a:srgbClr val="1342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ADE599CA-80E7-004E-9EBA-4E56FBF0B05B}"/>
              </a:ext>
            </a:extLst>
          </p:cNvPr>
          <p:cNvSpPr txBox="1"/>
          <p:nvPr/>
        </p:nvSpPr>
        <p:spPr>
          <a:xfrm>
            <a:off x="597935" y="4950327"/>
            <a:ext cx="1338586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Opstaan: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0647C05F-4924-314F-985D-1F10F9A6FF86}"/>
              </a:ext>
            </a:extLst>
          </p:cNvPr>
          <p:cNvSpPr txBox="1"/>
          <p:nvPr/>
        </p:nvSpPr>
        <p:spPr>
          <a:xfrm>
            <a:off x="1267228" y="1827536"/>
            <a:ext cx="1338586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3426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Douchen: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7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8ACF957D-6B89-4F47-A767-65253A558E4E}"/>
              </a:ext>
            </a:extLst>
          </p:cNvPr>
          <p:cNvSpPr txBox="1"/>
          <p:nvPr/>
        </p:nvSpPr>
        <p:spPr>
          <a:xfrm>
            <a:off x="2726107" y="4950327"/>
            <a:ext cx="1338586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Klaarmaken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5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406608F3-1598-8142-8A19-B83E89EC511E}"/>
              </a:ext>
            </a:extLst>
          </p:cNvPr>
          <p:cNvSpPr txBox="1"/>
          <p:nvPr/>
        </p:nvSpPr>
        <p:spPr>
          <a:xfrm>
            <a:off x="4595977" y="4950327"/>
            <a:ext cx="1888565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3426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Fietsen naar werk: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6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17E6CFF7-737C-944D-A982-C2D269959D0F}"/>
              </a:ext>
            </a:extLst>
          </p:cNvPr>
          <p:cNvSpPr txBox="1"/>
          <p:nvPr/>
        </p:nvSpPr>
        <p:spPr>
          <a:xfrm>
            <a:off x="7195597" y="4950327"/>
            <a:ext cx="1338586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Terugfietsen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3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36DC783F-A83D-8D48-BBDF-076A23004C8E}"/>
              </a:ext>
            </a:extLst>
          </p:cNvPr>
          <p:cNvSpPr txBox="1"/>
          <p:nvPr/>
        </p:nvSpPr>
        <p:spPr>
          <a:xfrm>
            <a:off x="5307032" y="1836563"/>
            <a:ext cx="1888565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Op de </a:t>
            </a:r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Hva</a:t>
            </a:r>
            <a:endParaRPr lang="nl-NL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2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0020CE9E-90AB-BF4A-A23A-13FA32EBB597}"/>
              </a:ext>
            </a:extLst>
          </p:cNvPr>
          <p:cNvSpPr txBox="1"/>
          <p:nvPr/>
        </p:nvSpPr>
        <p:spPr>
          <a:xfrm>
            <a:off x="7634831" y="1851185"/>
            <a:ext cx="1888565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3426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Thuiskomen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6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B14582A8-11C8-E64F-95E0-6DA567C93D84}"/>
              </a:ext>
            </a:extLst>
          </p:cNvPr>
          <p:cNvSpPr txBox="1"/>
          <p:nvPr/>
        </p:nvSpPr>
        <p:spPr>
          <a:xfrm>
            <a:off x="9066160" y="4950327"/>
            <a:ext cx="1888565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Avondeten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4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7DA83C7A-AC5F-934F-9969-A21FA1648306}"/>
              </a:ext>
            </a:extLst>
          </p:cNvPr>
          <p:cNvSpPr txBox="1"/>
          <p:nvPr/>
        </p:nvSpPr>
        <p:spPr>
          <a:xfrm>
            <a:off x="3287130" y="1827536"/>
            <a:ext cx="1338586" cy="553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13426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Ochtend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8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78D703A9-A119-3546-9BFD-C07B3DF49416}"/>
              </a:ext>
            </a:extLst>
          </p:cNvPr>
          <p:cNvSpPr txBox="1"/>
          <p:nvPr/>
        </p:nvSpPr>
        <p:spPr>
          <a:xfrm>
            <a:off x="9896815" y="1836563"/>
            <a:ext cx="1888565" cy="55399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 bed</a:t>
            </a:r>
          </a:p>
          <a:p>
            <a:pPr algn="ctr"/>
            <a:r>
              <a:rPr lang="nl-NL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Ability</a:t>
            </a:r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=2</a:t>
            </a:r>
          </a:p>
        </p:txBody>
      </p:sp>
      <p:sp>
        <p:nvSpPr>
          <p:cNvPr id="18" name="Pijl omhoog 17">
            <a:extLst>
              <a:ext uri="{FF2B5EF4-FFF2-40B4-BE49-F238E27FC236}">
                <a16:creationId xmlns:a16="http://schemas.microsoft.com/office/drawing/2014/main" xmlns="" id="{9403E129-39DE-5644-AF1F-DEFEA0E5296E}"/>
              </a:ext>
            </a:extLst>
          </p:cNvPr>
          <p:cNvSpPr/>
          <p:nvPr/>
        </p:nvSpPr>
        <p:spPr>
          <a:xfrm>
            <a:off x="1829017" y="244148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 omhoog 18">
            <a:extLst>
              <a:ext uri="{FF2B5EF4-FFF2-40B4-BE49-F238E27FC236}">
                <a16:creationId xmlns:a16="http://schemas.microsoft.com/office/drawing/2014/main" xmlns="" id="{0EB8484C-9309-4B40-B532-81CED82509ED}"/>
              </a:ext>
            </a:extLst>
          </p:cNvPr>
          <p:cNvSpPr/>
          <p:nvPr/>
        </p:nvSpPr>
        <p:spPr>
          <a:xfrm>
            <a:off x="3848919" y="247730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 omhoog 19">
            <a:extLst>
              <a:ext uri="{FF2B5EF4-FFF2-40B4-BE49-F238E27FC236}">
                <a16:creationId xmlns:a16="http://schemas.microsoft.com/office/drawing/2014/main" xmlns="" id="{7903B15C-A029-5C44-8B57-0EE81EC76F7A}"/>
              </a:ext>
            </a:extLst>
          </p:cNvPr>
          <p:cNvSpPr/>
          <p:nvPr/>
        </p:nvSpPr>
        <p:spPr>
          <a:xfrm>
            <a:off x="6078640" y="244148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 omhoog 20">
            <a:extLst>
              <a:ext uri="{FF2B5EF4-FFF2-40B4-BE49-F238E27FC236}">
                <a16:creationId xmlns:a16="http://schemas.microsoft.com/office/drawing/2014/main" xmlns="" id="{D22E0B0C-419D-4849-B2C9-6AC82B065627}"/>
              </a:ext>
            </a:extLst>
          </p:cNvPr>
          <p:cNvSpPr/>
          <p:nvPr/>
        </p:nvSpPr>
        <p:spPr>
          <a:xfrm>
            <a:off x="8534183" y="244148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 omhoog 21">
            <a:extLst>
              <a:ext uri="{FF2B5EF4-FFF2-40B4-BE49-F238E27FC236}">
                <a16:creationId xmlns:a16="http://schemas.microsoft.com/office/drawing/2014/main" xmlns="" id="{3A306005-B3AA-E74D-9A4A-278700180A3E}"/>
              </a:ext>
            </a:extLst>
          </p:cNvPr>
          <p:cNvSpPr/>
          <p:nvPr/>
        </p:nvSpPr>
        <p:spPr>
          <a:xfrm>
            <a:off x="10733593" y="244148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 omhoog 23">
            <a:extLst>
              <a:ext uri="{FF2B5EF4-FFF2-40B4-BE49-F238E27FC236}">
                <a16:creationId xmlns:a16="http://schemas.microsoft.com/office/drawing/2014/main" xmlns="" id="{CE367E03-0E75-3646-B650-8DC0015DB73B}"/>
              </a:ext>
            </a:extLst>
          </p:cNvPr>
          <p:cNvSpPr/>
          <p:nvPr/>
        </p:nvSpPr>
        <p:spPr>
          <a:xfrm rot="10800000">
            <a:off x="1159724" y="3757643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 omhoog 24">
            <a:extLst>
              <a:ext uri="{FF2B5EF4-FFF2-40B4-BE49-F238E27FC236}">
                <a16:creationId xmlns:a16="http://schemas.microsoft.com/office/drawing/2014/main" xmlns="" id="{BDA6C0AF-94C1-8643-8889-79F65D9781C3}"/>
              </a:ext>
            </a:extLst>
          </p:cNvPr>
          <p:cNvSpPr/>
          <p:nvPr/>
        </p:nvSpPr>
        <p:spPr>
          <a:xfrm rot="10800000">
            <a:off x="3295999" y="3743856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 omhoog 25">
            <a:extLst>
              <a:ext uri="{FF2B5EF4-FFF2-40B4-BE49-F238E27FC236}">
                <a16:creationId xmlns:a16="http://schemas.microsoft.com/office/drawing/2014/main" xmlns="" id="{F39EBC28-51CF-CF48-A009-70D08DB94FE1}"/>
              </a:ext>
            </a:extLst>
          </p:cNvPr>
          <p:cNvSpPr/>
          <p:nvPr/>
        </p:nvSpPr>
        <p:spPr>
          <a:xfrm rot="10800000">
            <a:off x="5390581" y="3723115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 omhoog 26">
            <a:extLst>
              <a:ext uri="{FF2B5EF4-FFF2-40B4-BE49-F238E27FC236}">
                <a16:creationId xmlns:a16="http://schemas.microsoft.com/office/drawing/2014/main" xmlns="" id="{24F6DC12-A738-2049-A103-1E9D69D80263}"/>
              </a:ext>
            </a:extLst>
          </p:cNvPr>
          <p:cNvSpPr/>
          <p:nvPr/>
        </p:nvSpPr>
        <p:spPr>
          <a:xfrm rot="10800000">
            <a:off x="7757386" y="3749947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 omhoog 27">
            <a:extLst>
              <a:ext uri="{FF2B5EF4-FFF2-40B4-BE49-F238E27FC236}">
                <a16:creationId xmlns:a16="http://schemas.microsoft.com/office/drawing/2014/main" xmlns="" id="{1236A8E5-3B20-DF40-96E2-2D5BECAC7A70}"/>
              </a:ext>
            </a:extLst>
          </p:cNvPr>
          <p:cNvSpPr/>
          <p:nvPr/>
        </p:nvSpPr>
        <p:spPr>
          <a:xfrm rot="10800000">
            <a:off x="9902938" y="3723114"/>
            <a:ext cx="215008" cy="1144841"/>
          </a:xfrm>
          <a:prstGeom prst="upArrow">
            <a:avLst/>
          </a:prstGeom>
          <a:solidFill>
            <a:srgbClr val="134265"/>
          </a:solidFill>
          <a:ln>
            <a:solidFill>
              <a:srgbClr val="134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xmlns="" id="{FC85B23B-D5A4-8E49-8C2B-9231FD2AF58E}"/>
              </a:ext>
            </a:extLst>
          </p:cNvPr>
          <p:cNvSpPr txBox="1"/>
          <p:nvPr/>
        </p:nvSpPr>
        <p:spPr>
          <a:xfrm>
            <a:off x="2646225" y="3069"/>
            <a:ext cx="1338586" cy="553998"/>
          </a:xfrm>
          <a:prstGeom prst="rect">
            <a:avLst/>
          </a:prstGeom>
          <a:solidFill>
            <a:srgbClr val="134265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Knie</a:t>
            </a:r>
          </a:p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oefeningen 8 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xmlns="" id="{A2ABFC1C-F1F9-CE42-BC2B-C9F495C102C9}"/>
              </a:ext>
            </a:extLst>
          </p:cNvPr>
          <p:cNvSpPr txBox="1"/>
          <p:nvPr/>
        </p:nvSpPr>
        <p:spPr>
          <a:xfrm>
            <a:off x="4223325" y="3069"/>
            <a:ext cx="1888565" cy="553998"/>
          </a:xfrm>
          <a:prstGeom prst="rect">
            <a:avLst/>
          </a:prstGeom>
          <a:solidFill>
            <a:srgbClr val="134265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Frans leren</a:t>
            </a:r>
          </a:p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6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xmlns="" id="{EF4C08E8-F82F-FA46-8DD2-7C62C9D446C7}"/>
              </a:ext>
            </a:extLst>
          </p:cNvPr>
          <p:cNvSpPr txBox="1"/>
          <p:nvPr/>
        </p:nvSpPr>
        <p:spPr>
          <a:xfrm>
            <a:off x="8385555" y="3069"/>
            <a:ext cx="1338586" cy="553998"/>
          </a:xfrm>
          <a:prstGeom prst="rect">
            <a:avLst/>
          </a:prstGeom>
          <a:solidFill>
            <a:srgbClr val="134265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Mediteren</a:t>
            </a:r>
          </a:p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8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xmlns="" id="{EB4520C4-BD1D-B347-9FC1-5408DC43B0E0}"/>
              </a:ext>
            </a:extLst>
          </p:cNvPr>
          <p:cNvSpPr txBox="1"/>
          <p:nvPr/>
        </p:nvSpPr>
        <p:spPr>
          <a:xfrm>
            <a:off x="6283904" y="3069"/>
            <a:ext cx="1888565" cy="553998"/>
          </a:xfrm>
          <a:prstGeom prst="rect">
            <a:avLst/>
          </a:prstGeom>
          <a:solidFill>
            <a:srgbClr val="134265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Podcast luisteren</a:t>
            </a:r>
          </a:p>
          <a:p>
            <a:pPr algn="ctr"/>
            <a:r>
              <a:rPr lang="nl-NL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162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11303 0.163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789 0.1648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5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7.40741E-7 L -0.13698 0.8270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4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41576 0.163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4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928B5C2C-E229-D94B-A152-E729FA2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Aan de slag #4: Koppelen van gewenst gedrag aan gewoonte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1C17737-9147-AE47-9868-41202A8BB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Gewenst gedrag in kaart brengen</a:t>
            </a:r>
          </a:p>
          <a:p>
            <a:pPr marL="457200" indent="-457200">
              <a:buFont typeface="+mj-lt"/>
              <a:buAutoNum type="arabicPeriod"/>
            </a:pP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 kaart brengen huidige routine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 startAt="3"/>
            </a:pPr>
            <a:r>
              <a:rPr lang="nl-NL" b="1" dirty="0"/>
              <a:t>Match zoeken qua huidige gewoonte en gewenste gewoonte</a:t>
            </a:r>
          </a:p>
          <a:p>
            <a:pPr lvl="1"/>
            <a:r>
              <a:rPr lang="nl-NL" sz="1800" dirty="0"/>
              <a:t>Genoeg </a:t>
            </a:r>
            <a:r>
              <a:rPr lang="nl-NL" sz="1800" dirty="0" err="1"/>
              <a:t>ability</a:t>
            </a:r>
            <a:r>
              <a:rPr lang="nl-NL" sz="1800" dirty="0"/>
              <a:t>?</a:t>
            </a:r>
          </a:p>
          <a:p>
            <a:pPr lvl="1"/>
            <a:r>
              <a:rPr lang="nl-NL" sz="1800" dirty="0"/>
              <a:t>Maak de match op de tijdlijn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0EBE4010-548A-E845-B6B6-AE7FC9DCA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xmlns="" id="{36BDD9ED-D3F5-AF4D-979E-D28BBBD1C9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62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xmlns="" id="{6566ED38-ABD7-574D-AEFE-B537AD44A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Geen </a:t>
            </a:r>
            <a:r>
              <a:rPr lang="nl-NL" dirty="0" err="1"/>
              <a:t>rocket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 &gt; we zijn uitstekende gedragsveranderaars van onszelf</a:t>
            </a:r>
          </a:p>
        </p:txBody>
      </p:sp>
    </p:spTree>
    <p:extLst>
      <p:ext uri="{BB962C8B-B14F-4D97-AF65-F5344CB8AC3E}">
        <p14:creationId xmlns:p14="http://schemas.microsoft.com/office/powerpoint/2010/main" val="6203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EDD2161B-E66E-F84C-807D-9AA3430E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Toegepast op eigen leven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201FC41-BAD7-934C-A36E-A38D80EB7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Gewenst gedrag in kaart brengen</a:t>
            </a:r>
          </a:p>
          <a:p>
            <a:pPr marL="457200" indent="-457200">
              <a:buFont typeface="+mj-lt"/>
              <a:buAutoNum type="arabicPeriod"/>
            </a:pP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 kaart brengen huidige routine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 startAt="3"/>
            </a:pPr>
            <a:r>
              <a:rPr lang="nl-NL" dirty="0"/>
              <a:t>Match zoeken qua huidige gewoonte en gewenste gewoonte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 startAt="4"/>
            </a:pPr>
            <a:r>
              <a:rPr lang="nl-NL" b="1" dirty="0"/>
              <a:t>Koppelen met </a:t>
            </a:r>
            <a:r>
              <a:rPr lang="nl-NL" b="1" dirty="0" err="1"/>
              <a:t>als-dan</a:t>
            </a:r>
            <a:r>
              <a:rPr lang="nl-NL" b="1" dirty="0"/>
              <a:t> redenering</a:t>
            </a:r>
          </a:p>
          <a:p>
            <a:r>
              <a:rPr lang="nl-NL" dirty="0"/>
              <a:t>Duidelijke trigger is heilig. Eentje die zoveel mogelijk zintuigen aanspreekt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ABD95FCD-0980-E448-9781-1B1E6FF35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7">
            <a:extLst>
              <a:ext uri="{FF2B5EF4-FFF2-40B4-BE49-F238E27FC236}">
                <a16:creationId xmlns:a16="http://schemas.microsoft.com/office/drawing/2014/main" xmlns="" id="{EAF7036C-2323-6148-B303-A2316326E7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85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8729B214-B556-7E47-B50C-D7522A2E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dan techniek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9080D903-2178-CC46-A36F-D78D83F9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1800" dirty="0"/>
          </a:p>
          <a:p>
            <a:r>
              <a:rPr lang="nl-NL" sz="1800" b="1" dirty="0"/>
              <a:t>Pijnvrij voetballen</a:t>
            </a:r>
          </a:p>
          <a:p>
            <a:pPr lvl="1"/>
            <a:r>
              <a:rPr lang="nl-NL" sz="1800" u="sng" dirty="0"/>
              <a:t>Als</a:t>
            </a:r>
            <a:r>
              <a:rPr lang="nl-NL" sz="1800" dirty="0"/>
              <a:t> ik onder de douche mijn tandenborstel aanzet (trigger) </a:t>
            </a:r>
            <a:r>
              <a:rPr lang="nl-NL" sz="1800" u="sng" dirty="0"/>
              <a:t>dan</a:t>
            </a:r>
            <a:r>
              <a:rPr lang="nl-NL" sz="1800" dirty="0"/>
              <a:t> doe ik mijn knie oefeningen</a:t>
            </a:r>
          </a:p>
          <a:p>
            <a:pPr lvl="1"/>
            <a:endParaRPr lang="nl-NL" sz="1800" dirty="0"/>
          </a:p>
          <a:p>
            <a:r>
              <a:rPr lang="nl-NL" sz="1800" b="1" dirty="0"/>
              <a:t>Mediteren</a:t>
            </a:r>
          </a:p>
          <a:p>
            <a:pPr lvl="1"/>
            <a:r>
              <a:rPr lang="nl-NL" sz="1800" u="sng" dirty="0"/>
              <a:t>Als</a:t>
            </a:r>
            <a:r>
              <a:rPr lang="nl-NL" sz="1800" dirty="0"/>
              <a:t> Fleur de deur uitloopt (trigger) </a:t>
            </a:r>
            <a:r>
              <a:rPr lang="nl-NL" sz="1800" u="sng" dirty="0"/>
              <a:t>dan</a:t>
            </a:r>
            <a:r>
              <a:rPr lang="nl-NL" sz="1800" dirty="0"/>
              <a:t> ga ik 10 minuten mediteren </a:t>
            </a:r>
          </a:p>
          <a:p>
            <a:endParaRPr lang="nl-NL" sz="1800" dirty="0"/>
          </a:p>
          <a:p>
            <a:r>
              <a:rPr lang="nl-NL" sz="1800" b="1" dirty="0"/>
              <a:t>Geïnformeerd zijn</a:t>
            </a:r>
          </a:p>
          <a:p>
            <a:pPr lvl="1"/>
            <a:r>
              <a:rPr lang="nl-NL" sz="1800" u="sng" dirty="0"/>
              <a:t>Als</a:t>
            </a:r>
            <a:r>
              <a:rPr lang="nl-NL" sz="1800" dirty="0"/>
              <a:t> ik mijn sleutels in mijn fietsslot (trigger) stop </a:t>
            </a:r>
            <a:r>
              <a:rPr lang="nl-NL" sz="1800" u="sng" dirty="0"/>
              <a:t>dan </a:t>
            </a:r>
            <a:r>
              <a:rPr lang="nl-NL" sz="1800" dirty="0"/>
              <a:t>zet ik een podcastaflevering op </a:t>
            </a:r>
          </a:p>
          <a:p>
            <a:endParaRPr lang="nl-NL" sz="1800" dirty="0"/>
          </a:p>
          <a:p>
            <a:r>
              <a:rPr lang="nl-NL" sz="1800" b="1" dirty="0"/>
              <a:t>Frans kunnen spreken</a:t>
            </a:r>
          </a:p>
          <a:p>
            <a:pPr lvl="1"/>
            <a:r>
              <a:rPr lang="nl-NL" sz="1800" u="sng" dirty="0"/>
              <a:t>Als </a:t>
            </a:r>
            <a:r>
              <a:rPr lang="nl-NL" sz="1800" dirty="0"/>
              <a:t>ik thuis kom van werk en ik zie mijn bank (trigger) </a:t>
            </a:r>
            <a:r>
              <a:rPr lang="nl-NL" sz="1800" u="sng" dirty="0"/>
              <a:t>dan</a:t>
            </a:r>
            <a:r>
              <a:rPr lang="nl-NL" sz="1800" dirty="0"/>
              <a:t> ga ik 10 minuten liggen en oefen ik mijn frans </a:t>
            </a:r>
            <a:endParaRPr lang="nl-NL" sz="1800" u="sng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FD67005E-70B8-E842-A87C-B3E52BCDFC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7">
            <a:extLst>
              <a:ext uri="{FF2B5EF4-FFF2-40B4-BE49-F238E27FC236}">
                <a16:creationId xmlns:a16="http://schemas.microsoft.com/office/drawing/2014/main" xmlns="" id="{D1CAE239-CFE2-E74A-BB13-F88BEC4B76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10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928B5C2C-E229-D94B-A152-E729FA2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 de slag #5: </a:t>
            </a:r>
            <a:r>
              <a:rPr lang="nl-NL" dirty="0" err="1"/>
              <a:t>als-dan</a:t>
            </a:r>
            <a:r>
              <a:rPr lang="nl-NL" dirty="0"/>
              <a:t> techniek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1C17737-9147-AE47-9868-41202A8BB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Gewenst gedrag in kaart brengen</a:t>
            </a:r>
          </a:p>
          <a:p>
            <a:pPr marL="457200" indent="-457200">
              <a:buFont typeface="+mj-lt"/>
              <a:buAutoNum type="arabicPeriod"/>
            </a:pP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In kaart brengen huidige routine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 startAt="3"/>
            </a:pPr>
            <a:r>
              <a:rPr lang="nl-NL" dirty="0"/>
              <a:t>Match zoeken qua huidige gewoonte en gewenste gewoonte</a:t>
            </a:r>
          </a:p>
          <a:p>
            <a:pPr marL="457200" indent="-457200">
              <a:buFont typeface="+mj-lt"/>
              <a:buAutoNum type="arabicPeriod" startAt="3"/>
            </a:pPr>
            <a:endParaRPr lang="nl-NL" b="1" dirty="0"/>
          </a:p>
          <a:p>
            <a:pPr marL="457200" indent="-457200">
              <a:buFont typeface="+mj-lt"/>
              <a:buAutoNum type="arabicPeriod" startAt="3"/>
            </a:pPr>
            <a:r>
              <a:rPr lang="nl-NL" b="1" dirty="0"/>
              <a:t>Koppelen met </a:t>
            </a:r>
            <a:r>
              <a:rPr lang="nl-NL" b="1" dirty="0" err="1"/>
              <a:t>als-dan</a:t>
            </a:r>
            <a:r>
              <a:rPr lang="nl-NL" b="1" dirty="0"/>
              <a:t> redenering</a:t>
            </a:r>
          </a:p>
          <a:p>
            <a:r>
              <a:rPr lang="nl-NL" dirty="0"/>
              <a:t>Duidelijke trigger is heilig. Eentje die zoveel mogelijk zintuigen aanspreekt</a:t>
            </a:r>
          </a:p>
          <a:p>
            <a:pPr marL="457200" indent="-457200">
              <a:buFont typeface="+mj-lt"/>
              <a:buAutoNum type="arabicPeriod" startAt="3"/>
            </a:pPr>
            <a:endParaRPr lang="nl-NL" b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0EBE4010-548A-E845-B6B6-AE7FC9DCA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xmlns="" id="{36BDD9ED-D3F5-AF4D-979E-D28BBBD1C9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21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7">
            <a:extLst>
              <a:ext uri="{FF2B5EF4-FFF2-40B4-BE49-F238E27FC236}">
                <a16:creationId xmlns:a16="http://schemas.microsoft.com/office/drawing/2014/main" xmlns="" id="{E6A36152-DD87-DE47-8EE3-05D21CA30A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r="21645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986BC53A-FFCE-E843-8FE0-3BC4EF6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7DB655D4-3D06-9648-B872-FDF03B74EB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 typeface=".Apple Color Emoji UI"/>
              <a:buChar char="✅"/>
            </a:pPr>
            <a:r>
              <a:rPr lang="nl-NL" dirty="0"/>
              <a:t>Wanneer vind gedrag plaats? – BJ </a:t>
            </a:r>
            <a:r>
              <a:rPr lang="nl-NL" dirty="0" err="1"/>
              <a:t>Fogg</a:t>
            </a:r>
            <a:endParaRPr lang="nl-NL" dirty="0"/>
          </a:p>
          <a:p>
            <a:endParaRPr lang="nl-NL" dirty="0"/>
          </a:p>
          <a:p>
            <a:pPr>
              <a:buFont typeface=".Apple Color Emoji UI"/>
              <a:buChar char="✅"/>
            </a:pPr>
            <a:r>
              <a:rPr lang="nl-NL" dirty="0"/>
              <a:t>Hoe Tiny </a:t>
            </a:r>
            <a:r>
              <a:rPr lang="nl-NL" dirty="0" err="1"/>
              <a:t>Habits</a:t>
            </a:r>
            <a:r>
              <a:rPr lang="nl-NL" dirty="0"/>
              <a:t> helpen jouw doelen te bereiken</a:t>
            </a:r>
          </a:p>
          <a:p>
            <a:endParaRPr lang="nl-NL" dirty="0"/>
          </a:p>
          <a:p>
            <a:r>
              <a:rPr lang="nl-NL" dirty="0"/>
              <a:t>Gedragspsychologische trucjes voor succes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6E7971BF-B7CA-ED48-B712-C29EBB2BB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https://unsplash.com/photos/wcAOi6t0qaA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4467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xmlns="" id="{8D8228D3-F715-284A-B84D-F5DCFBDA0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800" dirty="0"/>
              <a:t>Na 30 dagen is het gedrag inmiddels een gewoonte. Tot die tijd speelt </a:t>
            </a:r>
            <a:r>
              <a:rPr lang="nl-NL" sz="2800" u="sng" dirty="0"/>
              <a:t>motivatie</a:t>
            </a:r>
            <a:r>
              <a:rPr lang="nl-NL" sz="2800" dirty="0"/>
              <a:t> nog een rol.</a:t>
            </a:r>
          </a:p>
        </p:txBody>
      </p:sp>
      <p:pic>
        <p:nvPicPr>
          <p:cNvPr id="3" name="Tijdelijke aanduiding voor afbeelding 11">
            <a:extLst>
              <a:ext uri="{FF2B5EF4-FFF2-40B4-BE49-F238E27FC236}">
                <a16:creationId xmlns:a16="http://schemas.microsoft.com/office/drawing/2014/main" xmlns="" id="{E1F52D2F-0421-BF40-A480-F15BD2DFC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5266"/>
          <a:stretch>
            <a:fillRect/>
          </a:stretch>
        </p:blipFill>
        <p:spPr>
          <a:xfrm>
            <a:off x="217943" y="4172989"/>
            <a:ext cx="3024955" cy="25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08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xmlns="" id="{D95809BE-BF2A-9946-9880-83353C2437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r="7564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629375D8-E0BD-D74C-91E8-91E0B69210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499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55321CFC-A3B7-5645-9070-92E59247D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xmlns="" id="{DC1C8830-6073-144C-A570-378B3C6F60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r="8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266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75E293F0-16D7-D84E-980D-54561F6C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manieren om </a:t>
            </a:r>
            <a:r>
              <a:rPr lang="nl-NL" dirty="0" err="1"/>
              <a:t>motivation</a:t>
            </a:r>
            <a:r>
              <a:rPr lang="nl-NL" dirty="0"/>
              <a:t> te verhogen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72B4678A-75B2-E24C-AD48-549D18464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4990" y="1164770"/>
            <a:ext cx="7363725" cy="440848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Maak een foto van je werkblad en stuur naar iemand die je hoog hebt zitten. </a:t>
            </a:r>
            <a:endParaRPr lang="nl-NL" i="0" dirty="0"/>
          </a:p>
          <a:p>
            <a:pPr lvl="1"/>
            <a:r>
              <a:rPr lang="nl-NL" sz="1600" dirty="0"/>
              <a:t>Het werkblad zelf al activeert het consistentieprincipe. We willen doen wat we zeggen. Helemaal wanneer andere hiervan weten.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Vraag of iemand af en toe bij je checkt of je je nieuwe gedrag uitvoert. </a:t>
            </a:r>
          </a:p>
          <a:p>
            <a:pPr lvl="1"/>
            <a:r>
              <a:rPr lang="nl-NL" sz="1600" dirty="0"/>
              <a:t>Hiermee activeer je de accountability bias; mensen willen het goed doen in de ogen van anderen. Deze ”controle” vergroot de kans dat je het nieuwe gedrag doorzet.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Hou een kalender bij met de dagen dat je het nieuwe gedrag uitvoert en vink alvast de eerste dag af.  </a:t>
            </a:r>
          </a:p>
          <a:p>
            <a:pPr lvl="1"/>
            <a:r>
              <a:rPr lang="nl-NL" sz="1600" i="0" dirty="0"/>
              <a:t>Hiermee activeer je het </a:t>
            </a:r>
            <a:r>
              <a:rPr lang="nl-NL" sz="1600" i="0" dirty="0" err="1"/>
              <a:t>endownment</a:t>
            </a:r>
            <a:r>
              <a:rPr lang="nl-NL" sz="1600" i="0" dirty="0"/>
              <a:t> principe; </a:t>
            </a:r>
            <a:r>
              <a:rPr lang="nl-NL" sz="1600" dirty="0"/>
              <a:t>mensen willen afmaken waarmee ze zijn begonnen. 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Spreek af dat je iets verliest wanneer je het nieuwe gedrag niet volhoudt.</a:t>
            </a:r>
          </a:p>
          <a:p>
            <a:pPr lvl="1"/>
            <a:r>
              <a:rPr lang="nl-NL" sz="1600" dirty="0"/>
              <a:t>Hiermee maak je gebruik van onze “</a:t>
            </a:r>
            <a:r>
              <a:rPr lang="nl-NL" sz="1600" dirty="0" err="1"/>
              <a:t>loss</a:t>
            </a:r>
            <a:r>
              <a:rPr lang="nl-NL" sz="1600" dirty="0"/>
              <a:t> </a:t>
            </a:r>
            <a:r>
              <a:rPr lang="nl-NL" sz="1600" dirty="0" err="1"/>
              <a:t>aversion</a:t>
            </a:r>
            <a:r>
              <a:rPr lang="nl-NL" sz="1600" dirty="0"/>
              <a:t>”. We vinden het verschrikkelijk om iets te verliezen. 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Vier de momenten dat je het gedrag hebt uitgevoerd. </a:t>
            </a:r>
          </a:p>
          <a:p>
            <a:pPr lvl="1"/>
            <a:r>
              <a:rPr lang="nl-NL" sz="1600" dirty="0"/>
              <a:t>Zo conditioneer je jezelf met een beloning. Dit zal de motivatie doen toenemen. 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B531489C-11F4-4D47-ACC0-27A9546FA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15" name="Tijdelijke aanduiding voor afbeelding 6">
            <a:extLst>
              <a:ext uri="{FF2B5EF4-FFF2-40B4-BE49-F238E27FC236}">
                <a16:creationId xmlns:a16="http://schemas.microsoft.com/office/drawing/2014/main" xmlns="" id="{8BFF6BE6-843F-8644-9BB1-7149B25B8D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 b="2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321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EE25679D-F4E5-BD47-9DD1-83A8B8C7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Dus…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AD08C7DD-F80D-9C41-ABAF-9B294B959D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Ik ontvang iedere week een mail met de update van je kalender</a:t>
            </a:r>
          </a:p>
          <a:p>
            <a:endParaRPr lang="nl-NL" dirty="0"/>
          </a:p>
          <a:p>
            <a:r>
              <a:rPr lang="nl-NL" dirty="0"/>
              <a:t>In de bijlage van dat mailtje wil ik een belachelijk filmpje dat je het aan het vieren bent</a:t>
            </a:r>
          </a:p>
          <a:p>
            <a:endParaRPr lang="nl-NL" dirty="0"/>
          </a:p>
          <a:p>
            <a:r>
              <a:rPr lang="nl-NL" dirty="0"/>
              <a:t>En mocht je opgeven dan krijg ik een tientje van je</a:t>
            </a:r>
          </a:p>
        </p:txBody>
      </p:sp>
    </p:spTree>
    <p:extLst>
      <p:ext uri="{BB962C8B-B14F-4D97-AF65-F5344CB8AC3E}">
        <p14:creationId xmlns:p14="http://schemas.microsoft.com/office/powerpoint/2010/main" val="4076600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928B5C2C-E229-D94B-A152-E729FA2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 de slag #6: </a:t>
            </a:r>
            <a:r>
              <a:rPr lang="nl-NL" dirty="0" err="1"/>
              <a:t>Motivationele</a:t>
            </a:r>
            <a:r>
              <a:rPr lang="nl-NL" dirty="0"/>
              <a:t> principes met </a:t>
            </a:r>
            <a:r>
              <a:rPr lang="nl-NL" dirty="0" err="1"/>
              <a:t>als-dan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1C17737-9147-AE47-9868-41202A8BB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Schrijf uit hoe je de principes gaat toepassen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 startAt="3"/>
            </a:pPr>
            <a:endParaRPr lang="nl-NL" b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0EBE4010-548A-E845-B6B6-AE7FC9DCA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xmlns="" id="{36BDD9ED-D3F5-AF4D-979E-D28BBBD1C9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r="38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48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7">
            <a:extLst>
              <a:ext uri="{FF2B5EF4-FFF2-40B4-BE49-F238E27FC236}">
                <a16:creationId xmlns:a16="http://schemas.microsoft.com/office/drawing/2014/main" xmlns="" id="{E6A36152-DD87-DE47-8EE3-05D21CA30A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r="21645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986BC53A-FFCE-E843-8FE0-3BC4EF6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7DB655D4-3D06-9648-B872-FDF03B74EB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Wanneer vind gedrag plaats? – BJ </a:t>
            </a:r>
            <a:r>
              <a:rPr lang="nl-NL" dirty="0" err="1"/>
              <a:t>Fogg</a:t>
            </a:r>
            <a:endParaRPr lang="nl-NL" dirty="0"/>
          </a:p>
          <a:p>
            <a:endParaRPr lang="nl-NL" dirty="0"/>
          </a:p>
          <a:p>
            <a:r>
              <a:rPr lang="nl-NL" dirty="0"/>
              <a:t>Maar met 1x iets doen schiet ik toch niks op – Tiny </a:t>
            </a:r>
            <a:r>
              <a:rPr lang="nl-NL" dirty="0" err="1"/>
              <a:t>Habits</a:t>
            </a:r>
            <a:r>
              <a:rPr lang="nl-NL" dirty="0"/>
              <a:t> (BJ </a:t>
            </a:r>
            <a:r>
              <a:rPr lang="nl-NL" dirty="0" err="1"/>
              <a:t>Fogg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Gedragspsychologische trucjes voor succes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6E7971BF-B7CA-ED48-B712-C29EBB2BB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https://unsplash.com/photos/wcAOi6t0qaA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0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75E293F0-16D7-D84E-980D-54561F6C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vind gedrag plaats?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72B4678A-75B2-E24C-AD48-549D18464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55724" y="1164770"/>
            <a:ext cx="3672991" cy="4408488"/>
          </a:xfrm>
        </p:spPr>
        <p:txBody>
          <a:bodyPr/>
          <a:lstStyle/>
          <a:p>
            <a:pPr marL="0" indent="0">
              <a:buNone/>
            </a:pPr>
            <a:r>
              <a:rPr lang="nl-NL" i="0" dirty="0"/>
              <a:t>Wil gedrag plaatsvinden moeten er aan 3 voorwaarden voldoen: </a:t>
            </a:r>
          </a:p>
          <a:p>
            <a:pPr marL="342900" indent="-342900">
              <a:buFont typeface="+mj-lt"/>
              <a:buAutoNum type="arabicPeriod"/>
            </a:pPr>
            <a:r>
              <a:rPr lang="nl-NL" i="0" dirty="0"/>
              <a:t>Een trigger: iets dat jou eraan herinnert het gedrag uit te voeren</a:t>
            </a:r>
          </a:p>
          <a:p>
            <a:pPr marL="342900" indent="-342900">
              <a:buFont typeface="+mj-lt"/>
              <a:buAutoNum type="arabicPeriod"/>
            </a:pPr>
            <a:r>
              <a:rPr lang="nl-NL" i="0" dirty="0"/>
              <a:t>Genoeg motivatie: moet wel willen</a:t>
            </a:r>
          </a:p>
          <a:p>
            <a:pPr marL="342900" indent="-342900">
              <a:buFont typeface="+mj-lt"/>
              <a:buAutoNum type="arabicPeriod"/>
            </a:pPr>
            <a:r>
              <a:rPr lang="nl-NL" i="0" dirty="0"/>
              <a:t>Genoeg </a:t>
            </a:r>
            <a:r>
              <a:rPr lang="nl-NL" i="0" dirty="0" err="1"/>
              <a:t>ability</a:t>
            </a:r>
            <a:r>
              <a:rPr lang="nl-NL" i="0" dirty="0"/>
              <a:t>: je moet het kunnen uitvoeren </a:t>
            </a:r>
          </a:p>
          <a:p>
            <a:r>
              <a:rPr lang="nl-NL" i="0" dirty="0"/>
              <a:t>Allemaal op hetzelfde moment!!</a:t>
            </a:r>
          </a:p>
          <a:p>
            <a:pPr marL="342900" indent="-342900">
              <a:buFont typeface="+mj-lt"/>
              <a:buAutoNum type="arabicPeriod"/>
            </a:pPr>
            <a:endParaRPr lang="nl-NL" i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E6E88054-03F2-724C-A8AD-8E775FCEA0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07A40EFF-5887-4343-8F79-3E30B501EC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" b="3295"/>
          <a:stretch>
            <a:fillRect/>
          </a:stretch>
        </p:blipFill>
        <p:spPr>
          <a:xfrm>
            <a:off x="119063" y="1165225"/>
            <a:ext cx="8110537" cy="5608638"/>
          </a:xfr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138DE84D-BC9D-1E4F-998B-7F93FB89DE35}"/>
              </a:ext>
            </a:extLst>
          </p:cNvPr>
          <p:cNvSpPr/>
          <p:nvPr/>
        </p:nvSpPr>
        <p:spPr>
          <a:xfrm>
            <a:off x="266007" y="1223930"/>
            <a:ext cx="1163782" cy="814648"/>
          </a:xfrm>
          <a:prstGeom prst="rect">
            <a:avLst/>
          </a:prstGeom>
          <a:solidFill>
            <a:srgbClr val="FF7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 dubbele salto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xmlns="" id="{57EDB377-7270-3E46-B8E6-C17551F0B65E}"/>
              </a:ext>
            </a:extLst>
          </p:cNvPr>
          <p:cNvCxnSpPr/>
          <p:nvPr/>
        </p:nvCxnSpPr>
        <p:spPr>
          <a:xfrm>
            <a:off x="1429789" y="2021953"/>
            <a:ext cx="216131" cy="554993"/>
          </a:xfrm>
          <a:prstGeom prst="straightConnector1">
            <a:avLst/>
          </a:prstGeom>
          <a:ln w="41275">
            <a:solidFill>
              <a:srgbClr val="FF7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123616E3-7E9D-1E4B-AC66-C87E629FD5C8}"/>
              </a:ext>
            </a:extLst>
          </p:cNvPr>
          <p:cNvSpPr/>
          <p:nvPr/>
        </p:nvSpPr>
        <p:spPr>
          <a:xfrm>
            <a:off x="6222792" y="4203617"/>
            <a:ext cx="1508043" cy="814648"/>
          </a:xfrm>
          <a:prstGeom prst="rect">
            <a:avLst/>
          </a:prstGeom>
          <a:solidFill>
            <a:srgbClr val="FF7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Social</a:t>
            </a:r>
            <a:r>
              <a:rPr lang="nl-NL" dirty="0"/>
              <a:t> media trends volgen 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xmlns="" id="{C788E02F-EB1F-BB47-B5ED-3F370F569C09}"/>
              </a:ext>
            </a:extLst>
          </p:cNvPr>
          <p:cNvCxnSpPr>
            <a:cxnSpLocks/>
          </p:cNvCxnSpPr>
          <p:nvPr/>
        </p:nvCxnSpPr>
        <p:spPr>
          <a:xfrm flipH="1">
            <a:off x="5702531" y="5018265"/>
            <a:ext cx="532014" cy="917022"/>
          </a:xfrm>
          <a:prstGeom prst="straightConnector1">
            <a:avLst/>
          </a:prstGeom>
          <a:ln w="41275">
            <a:solidFill>
              <a:srgbClr val="FF7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8FCDAA2F-A513-7E4B-9C5E-C7F0A10E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8" y="92763"/>
            <a:ext cx="11909447" cy="984923"/>
          </a:xfrm>
        </p:spPr>
        <p:txBody>
          <a:bodyPr>
            <a:normAutofit/>
          </a:bodyPr>
          <a:lstStyle/>
          <a:p>
            <a:r>
              <a:rPr lang="nl-NL" dirty="0"/>
              <a:t>Voorbeeld eigen leven: leren gitaar spelen in studententijd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754F40BF-90C0-9845-B6F9-6AC717E165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A26D4476-7C9B-6048-A899-C2984C17A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Lukte maar niet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xmlns="" id="{108E33DA-096D-024C-B490-655B761DE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9859" y="1614806"/>
            <a:ext cx="5370716" cy="325879"/>
          </a:xfrm>
        </p:spPr>
        <p:txBody>
          <a:bodyPr/>
          <a:lstStyle/>
          <a:p>
            <a:pPr algn="l"/>
            <a:r>
              <a:rPr lang="nl-NL" dirty="0"/>
              <a:t>Lag het aan motivatie, </a:t>
            </a:r>
            <a:r>
              <a:rPr lang="nl-NL" dirty="0" err="1"/>
              <a:t>ability</a:t>
            </a:r>
            <a:r>
              <a:rPr lang="nl-NL" dirty="0"/>
              <a:t> of trigger?</a:t>
            </a:r>
          </a:p>
        </p:txBody>
      </p:sp>
      <p:pic>
        <p:nvPicPr>
          <p:cNvPr id="14" name="Tijdelijke aanduiding voor afbeelding 26">
            <a:extLst>
              <a:ext uri="{FF2B5EF4-FFF2-40B4-BE49-F238E27FC236}">
                <a16:creationId xmlns:a16="http://schemas.microsoft.com/office/drawing/2014/main" xmlns="" id="{AA62DC1E-13CB-A24C-B113-B7676DF1B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r="11589"/>
          <a:stretch>
            <a:fillRect/>
          </a:stretch>
        </p:blipFill>
        <p:spPr>
          <a:prstGeom prst="rect">
            <a:avLst/>
          </a:prstGeom>
          <a:solidFill>
            <a:schemeClr val="bg1">
              <a:lumMod val="90000"/>
            </a:schemeClr>
          </a:solidFill>
        </p:spPr>
      </p:pic>
      <p:pic>
        <p:nvPicPr>
          <p:cNvPr id="15" name="Tijdelijke aanduiding voor afbeelding 11">
            <a:extLst>
              <a:ext uri="{FF2B5EF4-FFF2-40B4-BE49-F238E27FC236}">
                <a16:creationId xmlns:a16="http://schemas.microsoft.com/office/drawing/2014/main" xmlns="" id="{43BF7B50-71D5-8544-99B9-AC133CE819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r="7321"/>
          <a:stretch>
            <a:fillRect/>
          </a:stretch>
        </p:blipFill>
        <p:spPr>
          <a:prstGeom prst="rect">
            <a:avLst/>
          </a:prstGeom>
          <a:solidFill>
            <a:schemeClr val="bg1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859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xmlns="" id="{7546947B-B0F9-5143-B107-F1FBC5368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800" dirty="0"/>
              <a:t>Vaak wordt motivatie als “schuldige” aangewezen</a:t>
            </a:r>
          </a:p>
          <a:p>
            <a:r>
              <a:rPr lang="nl-NL" sz="2000" dirty="0"/>
              <a:t>Onderzoek onder personen met obesitas waarom gezonde levensstijl niet lukte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i="1" dirty="0"/>
              <a:t>81% van de personen gaf een </a:t>
            </a:r>
            <a:r>
              <a:rPr lang="nl-NL" sz="2000" i="1" u="sng" dirty="0"/>
              <a:t>gebrekkige motivatie </a:t>
            </a:r>
            <a:r>
              <a:rPr lang="nl-NL" sz="2000" i="1" dirty="0"/>
              <a:t>op als reden</a:t>
            </a:r>
          </a:p>
        </p:txBody>
      </p:sp>
    </p:spTree>
    <p:extLst>
      <p:ext uri="{BB962C8B-B14F-4D97-AF65-F5344CB8AC3E}">
        <p14:creationId xmlns:p14="http://schemas.microsoft.com/office/powerpoint/2010/main" val="17112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inhoud 5">
            <a:extLst>
              <a:ext uri="{FF2B5EF4-FFF2-40B4-BE49-F238E27FC236}">
                <a16:creationId xmlns:a16="http://schemas.microsoft.com/office/drawing/2014/main" xmlns="" id="{E0F21363-6CBE-AA42-90D3-6DC7F11265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 b="439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E0D61BBB-27CA-F841-AA71-D8CD90DB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Dus richten op motivatie?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xmlns="" id="{E42522C7-F9F7-A342-B9F1-518C13E20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xmlns="" id="{44536332-5865-C143-8491-5BBC0304D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2F066BAB-05A5-6141-91B7-1AEFD1309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49" y="1164770"/>
            <a:ext cx="3133166" cy="151779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E00AE4F1-7AF9-EF47-A879-EDAE34195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655" y="2759504"/>
            <a:ext cx="3129060" cy="146565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288CF7EC-8DA3-2946-B826-570B8ACE8A89}"/>
              </a:ext>
            </a:extLst>
          </p:cNvPr>
          <p:cNvSpPr/>
          <p:nvPr/>
        </p:nvSpPr>
        <p:spPr>
          <a:xfrm>
            <a:off x="8895549" y="4302097"/>
            <a:ext cx="3133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Omslag van </a:t>
            </a:r>
            <a:r>
              <a:rPr lang="nl-NL" b="1" dirty="0"/>
              <a:t>27,5</a:t>
            </a:r>
            <a:r>
              <a:rPr lang="nl-NL" dirty="0"/>
              <a:t>% consent in 2003 naar ongeveer </a:t>
            </a:r>
            <a:r>
              <a:rPr lang="nl-NL" b="1" dirty="0"/>
              <a:t>75</a:t>
            </a:r>
            <a:r>
              <a:rPr lang="nl-NL" dirty="0"/>
              <a:t>% consent in 2020.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5D09DAE-5E3C-0A47-926C-AD2D7C59E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89" y="1164769"/>
            <a:ext cx="3761426" cy="22757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BBB99E9F-5184-FF44-861E-0AA3F6D5BB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91" y="3510771"/>
            <a:ext cx="3761424" cy="18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A0C2BC-4C0A-1748-93D6-632AF6DF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 mijn nieuwe huis </a:t>
            </a:r>
            <a:r>
              <a:rPr lang="nl-NL" dirty="0" err="1"/>
              <a:t>Ability</a:t>
            </a:r>
            <a:r>
              <a:rPr lang="nl-NL" dirty="0"/>
              <a:t> en Trigger opnieuw ingericht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CE900FDF-198C-644A-9250-6148450350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xmlns="" id="{FD8906D3-CEE9-5B47-9CA0-424D8C1FD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xmlns="" id="{1D719261-617C-D24E-9FA1-B4C023C3AA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" name="Tijdelijke aanduiding voor afbeelding 11">
            <a:extLst>
              <a:ext uri="{FF2B5EF4-FFF2-40B4-BE49-F238E27FC236}">
                <a16:creationId xmlns:a16="http://schemas.microsoft.com/office/drawing/2014/main" xmlns="" id="{B93B895A-F16A-4747-9A56-59B11B0A31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7318"/>
          <a:stretch>
            <a:fillRect/>
          </a:stretch>
        </p:blipFill>
        <p:spPr/>
      </p:pic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xmlns="" id="{02CD574B-414B-CF4C-A20E-1E6916850F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r="11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79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angepast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10771</TotalTime>
  <Words>1487</Words>
  <Application>Microsoft Office PowerPoint</Application>
  <PresentationFormat>Breedbeeld</PresentationFormat>
  <Paragraphs>309</Paragraphs>
  <Slides>39</Slides>
  <Notes>12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6" baseType="lpstr">
      <vt:lpstr>.Apple Color Emoji UI</vt:lpstr>
      <vt:lpstr>Arial</vt:lpstr>
      <vt:lpstr>Calibri</vt:lpstr>
      <vt:lpstr>Calibri Light</vt:lpstr>
      <vt:lpstr>Gill Sans</vt:lpstr>
      <vt:lpstr>Lato Medium</vt:lpstr>
      <vt:lpstr>Office Theme</vt:lpstr>
      <vt:lpstr>PowerPoint-presentatie</vt:lpstr>
      <vt:lpstr>PowerPoint-presentatie</vt:lpstr>
      <vt:lpstr>PowerPoint-presentatie</vt:lpstr>
      <vt:lpstr>Vandaag…</vt:lpstr>
      <vt:lpstr>Wanneer vind gedrag plaats? </vt:lpstr>
      <vt:lpstr>Voorbeeld eigen leven: leren gitaar spelen in studententijd</vt:lpstr>
      <vt:lpstr>PowerPoint-presentatie</vt:lpstr>
      <vt:lpstr>Dus richten op motivatie?</vt:lpstr>
      <vt:lpstr>In mijn nieuwe huis Ability en Trigger opnieuw ingericht</vt:lpstr>
      <vt:lpstr>PowerPoint-presentatie</vt:lpstr>
      <vt:lpstr>PowerPoint-presentatie</vt:lpstr>
      <vt:lpstr>Vandaag…</vt:lpstr>
      <vt:lpstr>PowerPoint-presentatie</vt:lpstr>
      <vt:lpstr>Qua Ability ben je, waarschijnlijk, nog niet op dit gewenste niveau</vt:lpstr>
      <vt:lpstr>BJ Fogg’ oplossing Tiny (klein beginnen) Habits (bestaande triggers)</vt:lpstr>
      <vt:lpstr>Tiny habits maken gebruik van de krachtige “als-dan” techniek</vt:lpstr>
      <vt:lpstr>PowerPoint-presentatie</vt:lpstr>
      <vt:lpstr>Toegepast op eigen leven</vt:lpstr>
      <vt:lpstr>Welke doelen heb ik? (waar ik genoeg motivatie voor heb)</vt:lpstr>
      <vt:lpstr>Aan de slag #1 – doelen formuleren</vt:lpstr>
      <vt:lpstr>Toegepast op eigen leven</vt:lpstr>
      <vt:lpstr>Het doel “Tiny” maken en geef het een ability score</vt:lpstr>
      <vt:lpstr>Aan de slag #2 – Tiny maken &amp; Ability score</vt:lpstr>
      <vt:lpstr>Toegepast op eigen leven</vt:lpstr>
      <vt:lpstr>PowerPoint-presentatie</vt:lpstr>
      <vt:lpstr>Aan de slag #3 (inzichtelijk maken huidige habits)</vt:lpstr>
      <vt:lpstr>Toegepast op eigen leven: Koppelen van gewenst gedrag aan gewoonte</vt:lpstr>
      <vt:lpstr>PowerPoint-presentatie</vt:lpstr>
      <vt:lpstr>Aan de slag #4: Koppelen van gewenst gedrag aan gewoonte</vt:lpstr>
      <vt:lpstr>Toegepast op eigen leven</vt:lpstr>
      <vt:lpstr>Als dan techniek</vt:lpstr>
      <vt:lpstr>Aan de slag #5: als-dan techniek</vt:lpstr>
      <vt:lpstr>Vandaag…</vt:lpstr>
      <vt:lpstr>PowerPoint-presentatie</vt:lpstr>
      <vt:lpstr>PowerPoint-presentatie</vt:lpstr>
      <vt:lpstr>PowerPoint-presentatie</vt:lpstr>
      <vt:lpstr>5 manieren om motivation te verhogen</vt:lpstr>
      <vt:lpstr>Dus…</vt:lpstr>
      <vt:lpstr>Aan de slag #6: Motivationele principes met als-dan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 Beerends-Pavlovic</dc:creator>
  <cp:lastModifiedBy>basnaber</cp:lastModifiedBy>
  <cp:revision>225</cp:revision>
  <dcterms:created xsi:type="dcterms:W3CDTF">2017-06-12T12:51:40Z</dcterms:created>
  <dcterms:modified xsi:type="dcterms:W3CDTF">2019-11-13T14:52:24Z</dcterms:modified>
</cp:coreProperties>
</file>